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42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A2B9341-B14F-4582-BE55-1F639593AC09}" type="datetimeFigureOut">
              <a:rPr lang="es-ES" smtClean="0"/>
              <a:t>10/10/2019</a:t>
            </a:fld>
            <a:endParaRPr lang="es-E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E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577CAA45-6559-44AC-8842-5E0C93184658}" type="slidenum">
              <a:rPr lang="es-ES" smtClean="0"/>
              <a:t>‹Nº›</a:t>
            </a:fld>
            <a:endParaRPr lang="es-E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A2B9341-B14F-4582-BE55-1F639593AC09}" type="datetimeFigureOut">
              <a:rPr lang="es-ES" smtClean="0"/>
              <a:t>10/10/2019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77CAA45-6559-44AC-8842-5E0C93184658}"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A2B9341-B14F-4582-BE55-1F639593AC09}" type="datetimeFigureOut">
              <a:rPr lang="es-ES" smtClean="0"/>
              <a:t>10/10/2019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77CAA45-6559-44AC-8842-5E0C93184658}"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8A2B9341-B14F-4582-BE55-1F639593AC09}" type="datetimeFigureOut">
              <a:rPr lang="es-ES" smtClean="0"/>
              <a:t>10/10/2019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77CAA45-6559-44AC-8842-5E0C93184658}" type="slidenum">
              <a:rPr lang="es-ES" smtClean="0"/>
              <a:t>‹Nº›</a:t>
            </a:fld>
            <a:endParaRPr lang="es-ES"/>
          </a:p>
        </p:txBody>
      </p:sp>
      <p:sp>
        <p:nvSpPr>
          <p:cNvPr id="9" name="Content Placeholder 8"/>
          <p:cNvSpPr>
            <a:spLocks noGrp="1"/>
          </p:cNvSpPr>
          <p:nvPr>
            <p:ph sz="quarter" idx="13"/>
          </p:nvPr>
        </p:nvSpPr>
        <p:spPr>
          <a:xfrm>
            <a:off x="1042416" y="2313432"/>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A2B9341-B14F-4582-BE55-1F639593AC09}" type="datetimeFigureOut">
              <a:rPr lang="es-ES" smtClean="0"/>
              <a:t>10/10/2019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77CAA45-6559-44AC-8842-5E0C93184658}"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8A2B9341-B14F-4582-BE55-1F639593AC09}" type="datetimeFigureOut">
              <a:rPr lang="es-ES" smtClean="0"/>
              <a:t>10/10/2019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77CAA45-6559-44AC-8842-5E0C93184658}"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2B9341-B14F-4582-BE55-1F639593AC09}" type="datetimeFigureOut">
              <a:rPr lang="es-ES" smtClean="0"/>
              <a:t>10/10/2019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77CAA45-6559-44AC-8842-5E0C93184658}"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A2B9341-B14F-4582-BE55-1F639593AC09}" type="datetimeFigureOut">
              <a:rPr lang="es-ES" smtClean="0"/>
              <a:t>10/10/2019</a:t>
            </a:fld>
            <a:endParaRPr lang="es-ES"/>
          </a:p>
        </p:txBody>
      </p:sp>
      <p:sp>
        <p:nvSpPr>
          <p:cNvPr id="7" name="Slide Number Placeholder 6"/>
          <p:cNvSpPr>
            <a:spLocks noGrp="1"/>
          </p:cNvSpPr>
          <p:nvPr>
            <p:ph type="sldNum" sz="quarter" idx="12"/>
          </p:nvPr>
        </p:nvSpPr>
        <p:spPr/>
        <p:txBody>
          <a:bodyPr/>
          <a:lstStyle/>
          <a:p>
            <a:fld id="{577CAA45-6559-44AC-8842-5E0C93184658}" type="slidenum">
              <a:rPr lang="es-ES" smtClean="0"/>
              <a:t>‹Nº›</a:t>
            </a:fld>
            <a:endParaRPr lang="es-E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E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smtClean="0"/>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A2B9341-B14F-4582-BE55-1F639593AC09}" type="datetimeFigureOut">
              <a:rPr lang="es-ES" smtClean="0"/>
              <a:t>10/10/2019</a:t>
            </a:fld>
            <a:endParaRPr lang="es-E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ES"/>
          </a:p>
        </p:txBody>
      </p:sp>
      <p:sp>
        <p:nvSpPr>
          <p:cNvPr id="7" name="Slide Number Placeholder 6"/>
          <p:cNvSpPr>
            <a:spLocks noGrp="1"/>
          </p:cNvSpPr>
          <p:nvPr>
            <p:ph type="sldNum" sz="quarter" idx="12"/>
          </p:nvPr>
        </p:nvSpPr>
        <p:spPr/>
        <p:txBody>
          <a:bodyPr/>
          <a:lstStyle/>
          <a:p>
            <a:fld id="{577CAA45-6559-44AC-8842-5E0C93184658}"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A2B9341-B14F-4582-BE55-1F639593AC09}" type="datetimeFigureOut">
              <a:rPr lang="es-ES" smtClean="0"/>
              <a:t>10/10/2019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77CAA45-6559-44AC-8842-5E0C93184658}"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A2B9341-B14F-4582-BE55-1F639593AC09}" type="datetimeFigureOut">
              <a:rPr lang="es-ES" smtClean="0"/>
              <a:t>10/10/2019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77CAA45-6559-44AC-8842-5E0C93184658}"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A2B9341-B14F-4582-BE55-1F639593AC09}" type="datetimeFigureOut">
              <a:rPr lang="es-ES" smtClean="0"/>
              <a:t>10/10/2019</a:t>
            </a:fld>
            <a:endParaRPr lang="es-E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E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77CAA45-6559-44AC-8842-5E0C93184658}"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 de texto 2"/>
          <p:cNvSpPr txBox="1">
            <a:spLocks noChangeArrowheads="1"/>
          </p:cNvSpPr>
          <p:nvPr/>
        </p:nvSpPr>
        <p:spPr bwMode="auto">
          <a:xfrm>
            <a:off x="1475656" y="548680"/>
            <a:ext cx="5905500" cy="1578894"/>
          </a:xfrm>
          <a:prstGeom prst="rect">
            <a:avLst/>
          </a:prstGeom>
          <a:solidFill>
            <a:srgbClr val="92D050"/>
          </a:solidFill>
          <a:ln w="9525">
            <a:noFill/>
            <a:miter lim="800000"/>
            <a:headEnd/>
            <a:tailEnd/>
          </a:ln>
        </p:spPr>
        <p:txBody>
          <a:bodyPr rot="0" vert="horz" wrap="square" lIns="91440" tIns="45720" rIns="91440" bIns="45720" anchor="t" anchorCtr="0">
            <a:spAutoFit/>
          </a:bodyPr>
          <a:lstStyle/>
          <a:p>
            <a:pPr algn="ctr">
              <a:lnSpc>
                <a:spcPct val="115000"/>
              </a:lnSpc>
              <a:spcAft>
                <a:spcPts val="0"/>
              </a:spcAft>
            </a:pPr>
            <a:r>
              <a:rPr lang="es-ES" sz="4800" b="1" dirty="0" smtClean="0">
                <a:ln w="5080" cap="flat" cmpd="sng" algn="ctr">
                  <a:solidFill>
                    <a:srgbClr val="4F81BD"/>
                  </a:solidFill>
                  <a:prstDash val="solid"/>
                  <a:round/>
                </a:ln>
                <a:solidFill>
                  <a:srgbClr val="7030A0"/>
                </a:solidFill>
                <a:latin typeface="Calibri"/>
                <a:ea typeface="Calibri"/>
                <a:cs typeface="Times New Roman"/>
              </a:rPr>
              <a:t>TEACHING </a:t>
            </a:r>
            <a:r>
              <a:rPr lang="es-ES" sz="4800" b="1" dirty="0">
                <a:ln w="5080" cap="flat" cmpd="sng" algn="ctr">
                  <a:solidFill>
                    <a:srgbClr val="4F81BD"/>
                  </a:solidFill>
                  <a:prstDash val="solid"/>
                  <a:round/>
                </a:ln>
                <a:solidFill>
                  <a:srgbClr val="7030A0"/>
                </a:solidFill>
                <a:latin typeface="Calibri"/>
                <a:ea typeface="Calibri"/>
                <a:cs typeface="Times New Roman"/>
              </a:rPr>
              <a:t>ENGLISH</a:t>
            </a:r>
            <a:endParaRPr lang="es-ES" sz="1100" b="1" dirty="0">
              <a:solidFill>
                <a:srgbClr val="7030A0"/>
              </a:solidFill>
              <a:latin typeface="Calibri"/>
              <a:ea typeface="Calibri"/>
              <a:cs typeface="Times New Roman"/>
            </a:endParaRPr>
          </a:p>
          <a:p>
            <a:pPr algn="ctr">
              <a:lnSpc>
                <a:spcPct val="115000"/>
              </a:lnSpc>
              <a:spcAft>
                <a:spcPts val="0"/>
              </a:spcAft>
            </a:pPr>
            <a:r>
              <a:rPr lang="es-ES" sz="3600" b="1" dirty="0">
                <a:ln w="5080" cap="flat" cmpd="sng" algn="ctr">
                  <a:solidFill>
                    <a:srgbClr val="4F81BD"/>
                  </a:solidFill>
                  <a:prstDash val="solid"/>
                  <a:round/>
                </a:ln>
                <a:solidFill>
                  <a:srgbClr val="7030A0"/>
                </a:solidFill>
                <a:latin typeface="Calibri"/>
                <a:ea typeface="Calibri"/>
                <a:cs typeface="Times New Roman"/>
              </a:rPr>
              <a:t>PROYECTO DE AUTONOMÍA</a:t>
            </a:r>
            <a:endParaRPr lang="es-ES" sz="1100" b="1" dirty="0">
              <a:solidFill>
                <a:srgbClr val="7030A0"/>
              </a:solidFill>
              <a:latin typeface="Calibri"/>
              <a:ea typeface="Calibri"/>
              <a:cs typeface="Times New Roman"/>
            </a:endParaRPr>
          </a:p>
        </p:txBody>
      </p:sp>
      <p:pic>
        <p:nvPicPr>
          <p:cNvPr id="5" name="7 Imagen" descr="035.JPG"/>
          <p:cNvPicPr/>
          <p:nvPr/>
        </p:nvPicPr>
        <p:blipFill>
          <a:blip r:embed="rId2" cstate="print"/>
          <a:srcRect r="30653"/>
          <a:stretch>
            <a:fillRect/>
          </a:stretch>
        </p:blipFill>
        <p:spPr>
          <a:xfrm>
            <a:off x="4716016" y="2636912"/>
            <a:ext cx="3168352" cy="3096344"/>
          </a:xfrm>
          <a:prstGeom prst="rect">
            <a:avLst/>
          </a:prstGeom>
          <a:ln>
            <a:noFill/>
          </a:ln>
          <a:effectLst>
            <a:outerShdw blurRad="292100" dist="139700" dir="2700000" algn="tl" rotWithShape="0">
              <a:srgbClr val="333333">
                <a:alpha val="65000"/>
              </a:srgbClr>
            </a:outerShdw>
          </a:effectLst>
        </p:spPr>
      </p:pic>
      <p:pic>
        <p:nvPicPr>
          <p:cNvPr id="6" name="8 Imagen" descr="001a.JPG"/>
          <p:cNvPicPr/>
          <p:nvPr/>
        </p:nvPicPr>
        <p:blipFill>
          <a:blip r:embed="rId3" cstate="print"/>
          <a:srcRect t="30698" r="5221" b="20463"/>
          <a:stretch>
            <a:fillRect/>
          </a:stretch>
        </p:blipFill>
        <p:spPr>
          <a:xfrm rot="20749448">
            <a:off x="2350226" y="2505032"/>
            <a:ext cx="2574925" cy="993775"/>
          </a:xfrm>
          <a:prstGeom prst="rect">
            <a:avLst/>
          </a:prstGeom>
          <a:ln>
            <a:noFill/>
          </a:ln>
          <a:effectLst>
            <a:outerShdw blurRad="292100" dist="139700" dir="2700000" algn="tl" rotWithShape="0">
              <a:srgbClr val="333333">
                <a:alpha val="65000"/>
              </a:srgbClr>
            </a:outerShdw>
          </a:effectLst>
        </p:spPr>
      </p:pic>
      <p:sp>
        <p:nvSpPr>
          <p:cNvPr id="7" name="6 CuadroTexto"/>
          <p:cNvSpPr txBox="1"/>
          <p:nvPr/>
        </p:nvSpPr>
        <p:spPr>
          <a:xfrm>
            <a:off x="251520" y="3861048"/>
            <a:ext cx="4608512" cy="954107"/>
          </a:xfrm>
          <a:prstGeom prst="rect">
            <a:avLst/>
          </a:prstGeom>
          <a:noFill/>
        </p:spPr>
        <p:txBody>
          <a:bodyPr wrap="square" rtlCol="0">
            <a:spAutoFit/>
          </a:bodyPr>
          <a:lstStyle/>
          <a:p>
            <a:pPr algn="ctr"/>
            <a:r>
              <a:rPr lang="es-ES" sz="2800" b="1" dirty="0" smtClean="0">
                <a:solidFill>
                  <a:srgbClr val="7030A0"/>
                </a:solidFill>
              </a:rPr>
              <a:t>COMUNIDAD DE APRENDIZAJE LAS ROZAS</a:t>
            </a:r>
            <a:endParaRPr lang="es-ES" sz="2800" b="1" dirty="0">
              <a:solidFill>
                <a:srgbClr val="7030A0"/>
              </a:solidFill>
            </a:endParaRPr>
          </a:p>
        </p:txBody>
      </p:sp>
      <p:pic>
        <p:nvPicPr>
          <p:cNvPr id="8" name="7 Imagen" descr="LOGO COMUNIDAD reducido"/>
          <p:cNvPicPr/>
          <p:nvPr/>
        </p:nvPicPr>
        <p:blipFill>
          <a:blip r:embed="rId4">
            <a:extLst>
              <a:ext uri="{28A0092B-C50C-407E-A947-70E740481C1C}">
                <a14:useLocalDpi xmlns:a14="http://schemas.microsoft.com/office/drawing/2010/main" val="0"/>
              </a:ext>
            </a:extLst>
          </a:blip>
          <a:srcRect/>
          <a:stretch>
            <a:fillRect/>
          </a:stretch>
        </p:blipFill>
        <p:spPr bwMode="auto">
          <a:xfrm>
            <a:off x="1835697" y="4869160"/>
            <a:ext cx="1440160" cy="1728614"/>
          </a:xfrm>
          <a:prstGeom prst="rect">
            <a:avLst/>
          </a:prstGeom>
          <a:noFill/>
          <a:ln>
            <a:noFill/>
          </a:ln>
        </p:spPr>
      </p:pic>
    </p:spTree>
    <p:extLst>
      <p:ext uri="{BB962C8B-B14F-4D97-AF65-F5344CB8AC3E}">
        <p14:creationId xmlns:p14="http://schemas.microsoft.com/office/powerpoint/2010/main" val="1255851416"/>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FUNCIONAMIENTO </a:t>
            </a:r>
            <a:r>
              <a:rPr lang="es-ES" b="1" dirty="0"/>
              <a:t>DEL </a:t>
            </a:r>
            <a:r>
              <a:rPr lang="es-ES" b="1" dirty="0" smtClean="0"/>
              <a:t>CENTRO</a:t>
            </a:r>
            <a:endParaRPr lang="es-ES" dirty="0"/>
          </a:p>
        </p:txBody>
      </p:sp>
      <p:sp>
        <p:nvSpPr>
          <p:cNvPr id="3" name="2 Marcador de contenido"/>
          <p:cNvSpPr>
            <a:spLocks noGrp="1"/>
          </p:cNvSpPr>
          <p:nvPr>
            <p:ph idx="1"/>
          </p:nvPr>
        </p:nvSpPr>
        <p:spPr/>
        <p:txBody>
          <a:bodyPr>
            <a:normAutofit/>
          </a:bodyPr>
          <a:lstStyle/>
          <a:p>
            <a:r>
              <a:rPr lang="es-ES" dirty="0"/>
              <a:t>LÍNEA MEDIOABIENTAL</a:t>
            </a:r>
          </a:p>
          <a:p>
            <a:r>
              <a:rPr lang="es-ES" dirty="0"/>
              <a:t>LÍNEA TIC</a:t>
            </a:r>
          </a:p>
          <a:p>
            <a:r>
              <a:rPr lang="es-ES" dirty="0"/>
              <a:t>LÍNEA </a:t>
            </a:r>
            <a:r>
              <a:rPr lang="es-ES" dirty="0" smtClean="0"/>
              <a:t>BILINGÜE</a:t>
            </a:r>
            <a:endParaRPr lang="es-ES" dirty="0"/>
          </a:p>
          <a:p>
            <a:r>
              <a:rPr lang="es-ES_tradnl" dirty="0"/>
              <a:t>COMUNIDAD DE APRENDIZAJE</a:t>
            </a:r>
            <a:endParaRPr lang="es-ES" dirty="0"/>
          </a:p>
          <a:p>
            <a:r>
              <a:rPr lang="es-ES_tradnl" dirty="0"/>
              <a:t>PROGRAMA DE ACTIVIDADES COMPLEMENTARIAS Y EXTRESCOLARES</a:t>
            </a:r>
            <a:endParaRPr lang="es-ES" dirty="0"/>
          </a:p>
          <a:p>
            <a:r>
              <a:rPr lang="es-ES_tradnl" dirty="0"/>
              <a:t>FORMACIÓN PERMANENTE DEL PROFESORADO</a:t>
            </a:r>
            <a:endParaRPr lang="es-ES" dirty="0"/>
          </a:p>
          <a:p>
            <a:endParaRPr lang="es-ES" dirty="0"/>
          </a:p>
        </p:txBody>
      </p:sp>
    </p:spTree>
    <p:extLst>
      <p:ext uri="{BB962C8B-B14F-4D97-AF65-F5344CB8AC3E}">
        <p14:creationId xmlns:p14="http://schemas.microsoft.com/office/powerpoint/2010/main" val="1192412150"/>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RENDIMIENTO </a:t>
            </a:r>
            <a:r>
              <a:rPr lang="es-ES" b="1" dirty="0"/>
              <a:t>ESCOLAR</a:t>
            </a:r>
            <a:r>
              <a:rPr lang="es-ES" dirty="0"/>
              <a:t/>
            </a:r>
            <a:br>
              <a:rPr lang="es-ES" dirty="0"/>
            </a:b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963419246"/>
              </p:ext>
            </p:extLst>
          </p:nvPr>
        </p:nvGraphicFramePr>
        <p:xfrm>
          <a:off x="1475656" y="2492896"/>
          <a:ext cx="6120680" cy="3199081"/>
        </p:xfrm>
        <a:graphic>
          <a:graphicData uri="http://schemas.openxmlformats.org/drawingml/2006/table">
            <a:tbl>
              <a:tblPr firstRow="1" firstCol="1" bandRow="1">
                <a:tableStyleId>{5C22544A-7EE6-4342-B048-85BDC9FD1C3A}</a:tableStyleId>
              </a:tblPr>
              <a:tblGrid>
                <a:gridCol w="2083892"/>
                <a:gridCol w="1405547"/>
                <a:gridCol w="1304999"/>
                <a:gridCol w="1326242"/>
              </a:tblGrid>
              <a:tr h="605233">
                <a:tc>
                  <a:txBody>
                    <a:bodyPr/>
                    <a:lstStyle/>
                    <a:p>
                      <a:pPr marL="457200" algn="just">
                        <a:lnSpc>
                          <a:spcPct val="115000"/>
                        </a:lnSpc>
                        <a:spcAft>
                          <a:spcPts val="0"/>
                        </a:spcAft>
                      </a:pPr>
                      <a:r>
                        <a:rPr lang="es-ES_tradnl" sz="1200" dirty="0">
                          <a:effectLst/>
                        </a:rPr>
                        <a:t> </a:t>
                      </a:r>
                      <a:endParaRPr lang="es-ES" sz="1100"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1600" dirty="0">
                          <a:effectLst/>
                        </a:rPr>
                        <a:t>CURSO 15-16</a:t>
                      </a:r>
                      <a:endParaRPr lang="es-ES" sz="1400"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1600" dirty="0">
                          <a:effectLst/>
                        </a:rPr>
                        <a:t>CURSO 16-17</a:t>
                      </a:r>
                      <a:endParaRPr lang="es-ES" sz="1400"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1600" dirty="0">
                          <a:effectLst/>
                        </a:rPr>
                        <a:t>CURSO 17-18</a:t>
                      </a:r>
                      <a:endParaRPr lang="es-ES" sz="1400" dirty="0">
                        <a:effectLst/>
                        <a:latin typeface="Calibri"/>
                        <a:ea typeface="Calibri"/>
                        <a:cs typeface="Times New Roman"/>
                      </a:endParaRPr>
                    </a:p>
                  </a:txBody>
                  <a:tcPr marL="68580" marR="68580" marT="0" marB="0"/>
                </a:tc>
              </a:tr>
              <a:tr h="554693">
                <a:tc>
                  <a:txBody>
                    <a:bodyPr/>
                    <a:lstStyle/>
                    <a:p>
                      <a:pPr marL="457200" algn="just">
                        <a:lnSpc>
                          <a:spcPct val="115000"/>
                        </a:lnSpc>
                        <a:spcAft>
                          <a:spcPts val="0"/>
                        </a:spcAft>
                      </a:pPr>
                      <a:r>
                        <a:rPr lang="es-ES_tradnl" sz="1600" dirty="0">
                          <a:effectLst/>
                        </a:rPr>
                        <a:t>Área científica Bilingüe</a:t>
                      </a:r>
                      <a:endParaRPr lang="es-ES" sz="1600"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1" dirty="0">
                          <a:effectLst/>
                        </a:rPr>
                        <a:t>34%</a:t>
                      </a:r>
                      <a:endParaRPr lang="es-ES" sz="2400" b="1"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1" dirty="0">
                          <a:effectLst/>
                        </a:rPr>
                        <a:t>26%</a:t>
                      </a:r>
                      <a:endParaRPr lang="es-ES" sz="2400" b="1"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1" dirty="0">
                          <a:effectLst/>
                        </a:rPr>
                        <a:t>20%</a:t>
                      </a:r>
                      <a:endParaRPr lang="es-ES" sz="2400" b="1" dirty="0">
                        <a:effectLst/>
                        <a:latin typeface="Calibri"/>
                        <a:ea typeface="Calibri"/>
                        <a:cs typeface="Times New Roman"/>
                      </a:endParaRPr>
                    </a:p>
                  </a:txBody>
                  <a:tcPr marL="68580" marR="68580" marT="0" marB="0"/>
                </a:tc>
              </a:tr>
              <a:tr h="554693">
                <a:tc>
                  <a:txBody>
                    <a:bodyPr/>
                    <a:lstStyle/>
                    <a:p>
                      <a:pPr marL="457200" algn="just">
                        <a:lnSpc>
                          <a:spcPct val="115000"/>
                        </a:lnSpc>
                        <a:spcAft>
                          <a:spcPts val="0"/>
                        </a:spcAft>
                      </a:pPr>
                      <a:r>
                        <a:rPr lang="es-ES_tradnl" sz="1600" dirty="0">
                          <a:effectLst/>
                        </a:rPr>
                        <a:t>Área científica no Bilingüe</a:t>
                      </a:r>
                      <a:endParaRPr lang="es-ES" sz="1600"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0">
                          <a:effectLst/>
                        </a:rPr>
                        <a:t>14%</a:t>
                      </a:r>
                      <a:endParaRPr lang="es-ES" sz="2400" b="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0" dirty="0">
                          <a:effectLst/>
                        </a:rPr>
                        <a:t>11%</a:t>
                      </a:r>
                      <a:endParaRPr lang="es-ES" sz="2400" b="0"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0" dirty="0">
                          <a:effectLst/>
                        </a:rPr>
                        <a:t>10%</a:t>
                      </a:r>
                      <a:endParaRPr lang="es-ES" sz="2400" b="0" dirty="0">
                        <a:effectLst/>
                        <a:latin typeface="Calibri"/>
                        <a:ea typeface="Calibri"/>
                        <a:cs typeface="Times New Roman"/>
                      </a:endParaRPr>
                    </a:p>
                  </a:txBody>
                  <a:tcPr marL="68580" marR="68580" marT="0" marB="0"/>
                </a:tc>
              </a:tr>
              <a:tr h="292556">
                <a:tc>
                  <a:txBody>
                    <a:bodyPr/>
                    <a:lstStyle/>
                    <a:p>
                      <a:pPr marL="457200" algn="just">
                        <a:lnSpc>
                          <a:spcPct val="115000"/>
                        </a:lnSpc>
                        <a:spcAft>
                          <a:spcPts val="0"/>
                        </a:spcAft>
                      </a:pPr>
                      <a:r>
                        <a:rPr lang="es-ES_tradnl" sz="1600" dirty="0">
                          <a:effectLst/>
                        </a:rPr>
                        <a:t>Inglés</a:t>
                      </a:r>
                      <a:endParaRPr lang="es-ES" sz="1600"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1" dirty="0">
                          <a:effectLst/>
                        </a:rPr>
                        <a:t>21%</a:t>
                      </a:r>
                      <a:endParaRPr lang="es-ES" sz="2400" b="1"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1" dirty="0">
                          <a:effectLst/>
                        </a:rPr>
                        <a:t>23%</a:t>
                      </a:r>
                      <a:endParaRPr lang="es-ES" sz="2400" b="1"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0" dirty="0">
                          <a:effectLst/>
                        </a:rPr>
                        <a:t>13%</a:t>
                      </a:r>
                      <a:endParaRPr lang="es-ES" sz="2400" b="0" dirty="0">
                        <a:effectLst/>
                        <a:latin typeface="Calibri"/>
                        <a:ea typeface="Calibri"/>
                        <a:cs typeface="Times New Roman"/>
                      </a:endParaRPr>
                    </a:p>
                  </a:txBody>
                  <a:tcPr marL="68580" marR="68580" marT="0" marB="0"/>
                </a:tc>
              </a:tr>
              <a:tr h="292556">
                <a:tc>
                  <a:txBody>
                    <a:bodyPr/>
                    <a:lstStyle/>
                    <a:p>
                      <a:pPr marL="457200" algn="just">
                        <a:lnSpc>
                          <a:spcPct val="115000"/>
                        </a:lnSpc>
                        <a:spcAft>
                          <a:spcPts val="0"/>
                        </a:spcAft>
                      </a:pPr>
                      <a:r>
                        <a:rPr lang="es-ES_tradnl" sz="1600" dirty="0">
                          <a:effectLst/>
                        </a:rPr>
                        <a:t>Matemáticas</a:t>
                      </a:r>
                      <a:endParaRPr lang="es-ES" sz="1600"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0">
                          <a:effectLst/>
                        </a:rPr>
                        <a:t>15%</a:t>
                      </a:r>
                      <a:endParaRPr lang="es-ES" sz="2400" b="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0">
                          <a:effectLst/>
                        </a:rPr>
                        <a:t>21%</a:t>
                      </a:r>
                      <a:endParaRPr lang="es-ES" sz="2400" b="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1" dirty="0">
                          <a:effectLst/>
                        </a:rPr>
                        <a:t>15%</a:t>
                      </a:r>
                      <a:endParaRPr lang="es-ES" sz="2400" b="1" dirty="0">
                        <a:effectLst/>
                        <a:latin typeface="Calibri"/>
                        <a:ea typeface="Calibri"/>
                        <a:cs typeface="Times New Roman"/>
                      </a:endParaRPr>
                    </a:p>
                  </a:txBody>
                  <a:tcPr marL="68580" marR="68580" marT="0" marB="0"/>
                </a:tc>
              </a:tr>
              <a:tr h="292556">
                <a:tc>
                  <a:txBody>
                    <a:bodyPr/>
                    <a:lstStyle/>
                    <a:p>
                      <a:pPr marL="457200" algn="just">
                        <a:lnSpc>
                          <a:spcPct val="115000"/>
                        </a:lnSpc>
                        <a:spcAft>
                          <a:spcPts val="0"/>
                        </a:spcAft>
                      </a:pPr>
                      <a:r>
                        <a:rPr lang="es-ES_tradnl" sz="1600" dirty="0">
                          <a:effectLst/>
                        </a:rPr>
                        <a:t>Lengua</a:t>
                      </a:r>
                      <a:endParaRPr lang="es-ES" sz="1600" dirty="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0">
                          <a:effectLst/>
                        </a:rPr>
                        <a:t>16%</a:t>
                      </a:r>
                      <a:endParaRPr lang="es-ES" sz="2400" b="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0">
                          <a:effectLst/>
                        </a:rPr>
                        <a:t>18%</a:t>
                      </a:r>
                      <a:endParaRPr lang="es-ES" sz="2400" b="0">
                        <a:effectLst/>
                        <a:latin typeface="Calibri"/>
                        <a:ea typeface="Calibri"/>
                        <a:cs typeface="Times New Roman"/>
                      </a:endParaRPr>
                    </a:p>
                  </a:txBody>
                  <a:tcPr marL="68580" marR="68580" marT="0" marB="0"/>
                </a:tc>
                <a:tc>
                  <a:txBody>
                    <a:bodyPr/>
                    <a:lstStyle/>
                    <a:p>
                      <a:pPr marL="457200" algn="ctr">
                        <a:lnSpc>
                          <a:spcPct val="115000"/>
                        </a:lnSpc>
                        <a:spcAft>
                          <a:spcPts val="0"/>
                        </a:spcAft>
                      </a:pPr>
                      <a:r>
                        <a:rPr lang="es-ES_tradnl" sz="2800" b="0" dirty="0">
                          <a:effectLst/>
                        </a:rPr>
                        <a:t>14%</a:t>
                      </a:r>
                      <a:endParaRPr lang="es-ES" sz="2400" b="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657237569"/>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673144"/>
          </a:xfrm>
        </p:spPr>
        <p:txBody>
          <a:bodyPr>
            <a:normAutofit fontScale="90000"/>
          </a:bodyPr>
          <a:lstStyle/>
          <a:p>
            <a:r>
              <a:rPr lang="es-ES" dirty="0"/>
              <a:t/>
            </a:r>
            <a:br>
              <a:rPr lang="es-ES" dirty="0"/>
            </a:br>
            <a:r>
              <a:rPr lang="es-ES" b="1" dirty="0"/>
              <a:t>JUSTIFICACIÓN DEL PROYECTO</a:t>
            </a:r>
            <a:endParaRPr lang="es-ES" dirty="0"/>
          </a:p>
        </p:txBody>
      </p:sp>
      <p:sp>
        <p:nvSpPr>
          <p:cNvPr id="3" name="2 Marcador de contenido"/>
          <p:cNvSpPr>
            <a:spLocks noGrp="1"/>
          </p:cNvSpPr>
          <p:nvPr>
            <p:ph idx="1"/>
          </p:nvPr>
        </p:nvSpPr>
        <p:spPr>
          <a:xfrm>
            <a:off x="1043492" y="2132856"/>
            <a:ext cx="6777317" cy="3699773"/>
          </a:xfrm>
        </p:spPr>
        <p:txBody>
          <a:bodyPr>
            <a:normAutofit fontScale="55000" lnSpcReduction="20000"/>
          </a:bodyPr>
          <a:lstStyle/>
          <a:p>
            <a:pPr lvl="0"/>
            <a:r>
              <a:rPr lang="es-ES_tradnl" dirty="0" smtClean="0"/>
              <a:t>Los resultados más bajos en cuanto a rendimiento son entorno al área científica impartida en ingles e Inglés curricular</a:t>
            </a:r>
          </a:p>
          <a:p>
            <a:pPr lvl="0"/>
            <a:endParaRPr lang="es-ES_tradnl" dirty="0" smtClean="0"/>
          </a:p>
          <a:p>
            <a:pPr lvl="0"/>
            <a:r>
              <a:rPr lang="es-ES_tradnl" dirty="0" smtClean="0"/>
              <a:t>El </a:t>
            </a:r>
            <a:r>
              <a:rPr lang="es-ES_tradnl" dirty="0"/>
              <a:t>nivel de motivación y trabajo personal es más bajo en el área bilingüe.</a:t>
            </a:r>
            <a:endParaRPr lang="es-ES" dirty="0"/>
          </a:p>
          <a:p>
            <a:endParaRPr lang="es-ES" dirty="0"/>
          </a:p>
          <a:p>
            <a:pPr lvl="0"/>
            <a:r>
              <a:rPr lang="es-ES_tradnl" dirty="0"/>
              <a:t>Existe disparidad entre la capacidad gramatical del alumno en Inglés Curricular para producir textos orales y la exigencia en las áreas bilingües, de tal forma que precisan producir textos orales que se encuentran por encima de sus posibilidades y van dispares al desarrollo curricular del área de Inglés.</a:t>
            </a:r>
            <a:endParaRPr lang="es-ES" dirty="0"/>
          </a:p>
          <a:p>
            <a:endParaRPr lang="es-ES" dirty="0"/>
          </a:p>
          <a:p>
            <a:pPr lvl="0"/>
            <a:r>
              <a:rPr lang="es-ES_tradnl" dirty="0"/>
              <a:t>Se valora positivamente el nivel general de implicación de las familias pero el apoyo familiar en estas áreas  está condicionado al dominio del idioma, aspecto que dado el nivel sociocultural de las familias del Centro ocurre y muy pocas ocasiones. </a:t>
            </a:r>
            <a:endParaRPr lang="es-ES" dirty="0"/>
          </a:p>
          <a:p>
            <a:endParaRPr lang="es-ES" dirty="0"/>
          </a:p>
          <a:p>
            <a:pPr lvl="0"/>
            <a:r>
              <a:rPr lang="es-ES_tradnl" dirty="0"/>
              <a:t>Se necesita por tanto aumentar el nivel de autonomía del alumnado en el estudio en Inglés dotándoles de herramientas que así se lo permiten y mejorando su competencia lingüística</a:t>
            </a:r>
            <a:r>
              <a:rPr lang="es-ES_tradnl" dirty="0" smtClean="0"/>
              <a:t>.</a:t>
            </a:r>
          </a:p>
          <a:p>
            <a:endParaRPr lang="es-ES" dirty="0"/>
          </a:p>
          <a:p>
            <a:endParaRPr lang="es-ES" dirty="0"/>
          </a:p>
        </p:txBody>
      </p:sp>
    </p:spTree>
    <p:extLst>
      <p:ext uri="{BB962C8B-B14F-4D97-AF65-F5344CB8AC3E}">
        <p14:creationId xmlns:p14="http://schemas.microsoft.com/office/powerpoint/2010/main" val="2432971382"/>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412776"/>
            <a:ext cx="7024744" cy="757888"/>
          </a:xfrm>
        </p:spPr>
        <p:txBody>
          <a:bodyPr>
            <a:normAutofit/>
          </a:bodyPr>
          <a:lstStyle/>
          <a:p>
            <a:r>
              <a:rPr lang="es-ES" b="1" dirty="0" smtClean="0"/>
              <a:t>MARCO </a:t>
            </a:r>
            <a:r>
              <a:rPr lang="es-ES" b="1" dirty="0"/>
              <a:t>TEMPORAL </a:t>
            </a:r>
            <a:endParaRPr lang="es-ES" dirty="0"/>
          </a:p>
        </p:txBody>
      </p:sp>
      <p:sp>
        <p:nvSpPr>
          <p:cNvPr id="3" name="2 Marcador de contenido"/>
          <p:cNvSpPr>
            <a:spLocks noGrp="1"/>
          </p:cNvSpPr>
          <p:nvPr>
            <p:ph idx="1"/>
          </p:nvPr>
        </p:nvSpPr>
        <p:spPr/>
        <p:txBody>
          <a:bodyPr/>
          <a:lstStyle/>
          <a:p>
            <a:r>
              <a:rPr lang="es-ES" b="1" dirty="0"/>
              <a:t>1º FASE</a:t>
            </a:r>
            <a:r>
              <a:rPr lang="es-ES" dirty="0"/>
              <a:t>: Se implantaría en el curso </a:t>
            </a:r>
            <a:r>
              <a:rPr lang="es-ES" dirty="0" smtClean="0"/>
              <a:t>2019/2020 </a:t>
            </a:r>
            <a:r>
              <a:rPr lang="es-ES" dirty="0"/>
              <a:t>para los alumnos de 1º, 2º y 3º de Primaria</a:t>
            </a:r>
            <a:r>
              <a:rPr lang="es-ES" dirty="0" smtClean="0"/>
              <a:t>.</a:t>
            </a:r>
          </a:p>
          <a:p>
            <a:pPr marL="68580" indent="0">
              <a:buNone/>
            </a:pPr>
            <a:endParaRPr lang="es-ES" dirty="0"/>
          </a:p>
          <a:p>
            <a:r>
              <a:rPr lang="es-ES" b="1" dirty="0"/>
              <a:t>2º FASE</a:t>
            </a:r>
            <a:r>
              <a:rPr lang="es-ES" dirty="0"/>
              <a:t>: Finalizaría su implantación en el curso </a:t>
            </a:r>
            <a:r>
              <a:rPr lang="es-ES" dirty="0" smtClean="0"/>
              <a:t>2020/2021 </a:t>
            </a:r>
            <a:r>
              <a:rPr lang="es-ES" dirty="0"/>
              <a:t>con los alumnos de 4º, 5º y 6º de Primaria.</a:t>
            </a:r>
          </a:p>
          <a:p>
            <a:pPr marL="68580" indent="0">
              <a:buNone/>
            </a:pPr>
            <a:endParaRPr lang="es-ES" dirty="0"/>
          </a:p>
        </p:txBody>
      </p:sp>
    </p:spTree>
    <p:extLst>
      <p:ext uri="{BB962C8B-B14F-4D97-AF65-F5344CB8AC3E}">
        <p14:creationId xmlns:p14="http://schemas.microsoft.com/office/powerpoint/2010/main" val="4031876790"/>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764704"/>
            <a:ext cx="7024744" cy="757888"/>
          </a:xfrm>
        </p:spPr>
        <p:txBody>
          <a:bodyPr>
            <a:normAutofit/>
          </a:bodyPr>
          <a:lstStyle/>
          <a:p>
            <a:r>
              <a:rPr lang="es-ES" b="1" dirty="0" smtClean="0"/>
              <a:t>OBJETIVOS</a:t>
            </a:r>
            <a:endParaRPr lang="es-ES" dirty="0"/>
          </a:p>
        </p:txBody>
      </p:sp>
      <p:sp>
        <p:nvSpPr>
          <p:cNvPr id="3" name="2 Marcador de contenido"/>
          <p:cNvSpPr>
            <a:spLocks noGrp="1"/>
          </p:cNvSpPr>
          <p:nvPr>
            <p:ph idx="1"/>
          </p:nvPr>
        </p:nvSpPr>
        <p:spPr>
          <a:xfrm>
            <a:off x="1043492" y="1700808"/>
            <a:ext cx="6777317" cy="4320480"/>
          </a:xfrm>
        </p:spPr>
        <p:txBody>
          <a:bodyPr>
            <a:normAutofit fontScale="47500" lnSpcReduction="20000"/>
          </a:bodyPr>
          <a:lstStyle/>
          <a:p>
            <a:pPr lvl="0"/>
            <a:r>
              <a:rPr lang="es-ES_tradnl" dirty="0"/>
              <a:t>Aplicar una metodología adecuada para que el alumno/a utilice los contenidos del área curricular para el desarrollo de las destrezas lingüísticas y a al mismo tiempo utilice el segundo idioma para el aprendizaje de contenidos </a:t>
            </a:r>
            <a:r>
              <a:rPr lang="es-ES_tradnl" dirty="0" smtClean="0"/>
              <a:t>curriculares</a:t>
            </a:r>
          </a:p>
          <a:p>
            <a:pPr marL="68580" lvl="0" indent="0">
              <a:buNone/>
            </a:pPr>
            <a:endParaRPr lang="es-ES" dirty="0"/>
          </a:p>
          <a:p>
            <a:pPr lvl="0"/>
            <a:r>
              <a:rPr lang="es-ES_tradnl" dirty="0"/>
              <a:t>Desplegar las capacidades generales para aprender y un refuerzo de la educación lingüística. La enseñanza bilingüe permite desarrollar las competencias generales del aprendizaje, favoreciendo en el alumnado una “flexibilidad cognitiva” al estar sometido a dos códigos lingüísticos, manteniéndose en estado de “alerta intelectual”. </a:t>
            </a:r>
            <a:endParaRPr lang="es-ES" dirty="0"/>
          </a:p>
          <a:p>
            <a:endParaRPr lang="es-ES" dirty="0"/>
          </a:p>
          <a:p>
            <a:pPr lvl="0"/>
            <a:r>
              <a:rPr lang="es-ES_tradnl" dirty="0"/>
              <a:t>Desarrollar una apertura cultural, reforzando la suya propia. La utilización regular de otras lenguas, permite también poner en relación distintas maneras de percibir y de describir la realidad, favoreciendo el interés por otras culturas, por otras formas de pensar el mundo. </a:t>
            </a:r>
            <a:endParaRPr lang="es-ES_tradnl" dirty="0" smtClean="0"/>
          </a:p>
          <a:p>
            <a:pPr marL="68580" lvl="0" indent="0">
              <a:buNone/>
            </a:pPr>
            <a:endParaRPr lang="es-ES" dirty="0"/>
          </a:p>
          <a:p>
            <a:pPr lvl="0"/>
            <a:r>
              <a:rPr lang="es-ES_tradnl" dirty="0"/>
              <a:t>Mejorar el nivel de competencia lingüística en lengua inglesa de nuestro alumnado, adecuándonos a las necesidades sociales actuales y proporcionando una mejor preparación para el futuro.</a:t>
            </a:r>
            <a:endParaRPr lang="es-ES" dirty="0"/>
          </a:p>
          <a:p>
            <a:endParaRPr lang="es-ES" dirty="0"/>
          </a:p>
          <a:p>
            <a:pPr lvl="0"/>
            <a:r>
              <a:rPr lang="es-ES_tradnl" dirty="0"/>
              <a:t>Enriquecer otras competencias a través de los contenidos culturales propuestos (competencia de conocimiento e interacción con el mundo que nos rodea, competencia de aprender a aprender y competencia social y ciudadana).</a:t>
            </a:r>
            <a:endParaRPr lang="es-ES" dirty="0"/>
          </a:p>
          <a:p>
            <a:endParaRPr lang="es-ES" dirty="0"/>
          </a:p>
          <a:p>
            <a:pPr lvl="0"/>
            <a:r>
              <a:rPr lang="es-ES_tradnl" dirty="0"/>
              <a:t>Facilitar a los </a:t>
            </a:r>
            <a:r>
              <a:rPr lang="es-ES_tradnl" dirty="0" smtClean="0"/>
              <a:t>alumnos </a:t>
            </a:r>
            <a:r>
              <a:rPr lang="es-ES_tradnl" dirty="0"/>
              <a:t>el acceso a un centro de educación secundaria con sección bilingüe.</a:t>
            </a:r>
            <a:endParaRPr lang="es-ES" dirty="0"/>
          </a:p>
          <a:p>
            <a:endParaRPr lang="es-ES" dirty="0"/>
          </a:p>
          <a:p>
            <a:pPr lvl="0"/>
            <a:r>
              <a:rPr lang="es-ES_tradnl" dirty="0"/>
              <a:t>Mejorar los resultados académicos en las Áreas de Ciencias Sociales y Ciencias Naturales del alunado del Centro</a:t>
            </a:r>
            <a:r>
              <a:rPr lang="es-ES_tradnl" dirty="0" smtClean="0"/>
              <a:t>.</a:t>
            </a:r>
            <a:endParaRPr lang="es-ES" dirty="0"/>
          </a:p>
        </p:txBody>
      </p:sp>
    </p:spTree>
    <p:extLst>
      <p:ext uri="{BB962C8B-B14F-4D97-AF65-F5344CB8AC3E}">
        <p14:creationId xmlns:p14="http://schemas.microsoft.com/office/powerpoint/2010/main" val="2740629459"/>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a:t/>
            </a:r>
            <a:br>
              <a:rPr lang="es-ES" b="1" dirty="0"/>
            </a:br>
            <a:r>
              <a:rPr lang="es-ES" dirty="0"/>
              <a:t/>
            </a:r>
            <a:br>
              <a:rPr lang="es-ES" dirty="0"/>
            </a:br>
            <a:r>
              <a:rPr lang="es-ES" b="1" dirty="0"/>
              <a:t>PROPUESTA PEDAGÓGICO CURRICULAR</a:t>
            </a:r>
            <a:endParaRPr lang="es-ES" dirty="0"/>
          </a:p>
        </p:txBody>
      </p:sp>
      <p:sp>
        <p:nvSpPr>
          <p:cNvPr id="3" name="2 Marcador de contenido"/>
          <p:cNvSpPr>
            <a:spLocks noGrp="1"/>
          </p:cNvSpPr>
          <p:nvPr>
            <p:ph idx="1"/>
          </p:nvPr>
        </p:nvSpPr>
        <p:spPr>
          <a:xfrm>
            <a:off x="1043492" y="2636912"/>
            <a:ext cx="6777317" cy="3195717"/>
          </a:xfrm>
        </p:spPr>
        <p:txBody>
          <a:bodyPr/>
          <a:lstStyle/>
          <a:p>
            <a:r>
              <a:rPr lang="es-ES" dirty="0"/>
              <a:t>BLOQUE 2. PRODUCCIÓN DE TEXTOS ORALES: EXPRESIÓN E INTERACCIÓN</a:t>
            </a:r>
            <a:r>
              <a:rPr lang="es-ES_tradnl" dirty="0"/>
              <a:t> </a:t>
            </a:r>
          </a:p>
          <a:p>
            <a:pPr marL="68580" indent="0">
              <a:buNone/>
            </a:pPr>
            <a:endParaRPr lang="es-ES_tradnl" dirty="0" smtClean="0"/>
          </a:p>
          <a:p>
            <a:r>
              <a:rPr lang="es-ES" dirty="0" smtClean="0"/>
              <a:t>BLOQUE </a:t>
            </a:r>
            <a:r>
              <a:rPr lang="es-ES" dirty="0"/>
              <a:t>3. PRODUCCIÓN DE TEXTOS ESCRITOS: EXPRESIÓN E INTERACCIÓN</a:t>
            </a:r>
          </a:p>
        </p:txBody>
      </p:sp>
    </p:spTree>
    <p:extLst>
      <p:ext uri="{BB962C8B-B14F-4D97-AF65-F5344CB8AC3E}">
        <p14:creationId xmlns:p14="http://schemas.microsoft.com/office/powerpoint/2010/main" val="3448605521"/>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PROPUESTA </a:t>
            </a:r>
            <a:r>
              <a:rPr lang="es-ES" b="1" dirty="0"/>
              <a:t>ORGANIZATIVA</a:t>
            </a:r>
            <a:r>
              <a:rPr lang="es-ES" dirty="0"/>
              <a:t/>
            </a:r>
            <a:br>
              <a:rPr lang="es-ES" dirty="0"/>
            </a:b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800450062"/>
              </p:ext>
            </p:extLst>
          </p:nvPr>
        </p:nvGraphicFramePr>
        <p:xfrm>
          <a:off x="1115616" y="2132856"/>
          <a:ext cx="1882057" cy="2961542"/>
        </p:xfrm>
        <a:graphic>
          <a:graphicData uri="http://schemas.openxmlformats.org/drawingml/2006/table">
            <a:tbl>
              <a:tblPr firstRow="1" firstCol="1" lastRow="1" lastCol="1" bandRow="1" bandCol="1">
                <a:tableStyleId>{5C22544A-7EE6-4342-B048-85BDC9FD1C3A}</a:tableStyleId>
              </a:tblPr>
              <a:tblGrid>
                <a:gridCol w="1044958"/>
                <a:gridCol w="635374"/>
                <a:gridCol w="201725"/>
              </a:tblGrid>
              <a:tr h="170219">
                <a:tc>
                  <a:txBody>
                    <a:bodyPr/>
                    <a:lstStyle/>
                    <a:p>
                      <a:pPr marL="292100" algn="ctr">
                        <a:spcBef>
                          <a:spcPts val="735"/>
                        </a:spcBef>
                        <a:spcAft>
                          <a:spcPts val="0"/>
                        </a:spcAft>
                      </a:pPr>
                      <a:r>
                        <a:rPr lang="en-US" sz="1400" dirty="0" smtClean="0">
                          <a:effectLst/>
                        </a:rPr>
                        <a:t>1º</a:t>
                      </a:r>
                      <a:endParaRPr lang="es-ES" sz="1100" dirty="0">
                        <a:effectLst/>
                        <a:latin typeface="Arial"/>
                        <a:ea typeface="Arial"/>
                      </a:endParaRPr>
                    </a:p>
                  </a:txBody>
                  <a:tcPr marL="0" marR="0" marT="0" marB="0" anchor="ctr"/>
                </a:tc>
                <a:tc>
                  <a:txBody>
                    <a:bodyPr/>
                    <a:lstStyle/>
                    <a:p>
                      <a:pPr algn="ctr">
                        <a:spcBef>
                          <a:spcPts val="735"/>
                        </a:spcBef>
                        <a:spcAft>
                          <a:spcPts val="0"/>
                        </a:spcAft>
                      </a:pPr>
                      <a:r>
                        <a:rPr lang="en-US" sz="800" dirty="0">
                          <a:effectLst/>
                        </a:rPr>
                        <a:t>HORAS SEMANALES</a:t>
                      </a:r>
                      <a:endParaRPr lang="es-ES" sz="1050" dirty="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170219">
                <a:tc>
                  <a:txBody>
                    <a:bodyPr/>
                    <a:lstStyle/>
                    <a:p>
                      <a:pPr marL="74295" algn="ctr">
                        <a:spcBef>
                          <a:spcPts val="760"/>
                        </a:spcBef>
                        <a:spcAft>
                          <a:spcPts val="0"/>
                        </a:spcAft>
                      </a:pPr>
                      <a:r>
                        <a:rPr lang="en-US" sz="1100">
                          <a:effectLst/>
                        </a:rPr>
                        <a:t>Social Science</a:t>
                      </a:r>
                      <a:endParaRPr lang="es-ES" sz="1100">
                        <a:effectLst/>
                        <a:latin typeface="Arial"/>
                        <a:ea typeface="Arial"/>
                      </a:endParaRPr>
                    </a:p>
                  </a:txBody>
                  <a:tcPr marL="0" marR="0" marT="0" marB="0"/>
                </a:tc>
                <a:tc>
                  <a:txBody>
                    <a:bodyPr/>
                    <a:lstStyle/>
                    <a:p>
                      <a:pPr algn="ctr">
                        <a:spcBef>
                          <a:spcPts val="760"/>
                        </a:spcBef>
                        <a:spcAft>
                          <a:spcPts val="0"/>
                        </a:spcAft>
                      </a:pPr>
                      <a:r>
                        <a:rPr lang="en-US" sz="1100" dirty="0">
                          <a:effectLst/>
                        </a:rPr>
                        <a:t>1,5</a:t>
                      </a:r>
                      <a:endParaRPr lang="es-ES" sz="1100" dirty="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170219">
                <a:tc>
                  <a:txBody>
                    <a:bodyPr/>
                    <a:lstStyle/>
                    <a:p>
                      <a:pPr marL="74295" algn="ctr">
                        <a:spcBef>
                          <a:spcPts val="795"/>
                        </a:spcBef>
                        <a:spcAft>
                          <a:spcPts val="0"/>
                        </a:spcAft>
                      </a:pPr>
                      <a:r>
                        <a:rPr lang="en-US" sz="1100">
                          <a:effectLst/>
                        </a:rPr>
                        <a:t>Ciencias de la Naturaleza</a:t>
                      </a:r>
                      <a:endParaRPr lang="es-ES" sz="1100">
                        <a:effectLst/>
                        <a:latin typeface="Arial"/>
                        <a:ea typeface="Arial"/>
                      </a:endParaRPr>
                    </a:p>
                  </a:txBody>
                  <a:tcPr marL="0" marR="0" marT="0" marB="0"/>
                </a:tc>
                <a:tc>
                  <a:txBody>
                    <a:bodyPr/>
                    <a:lstStyle/>
                    <a:p>
                      <a:pPr algn="ctr">
                        <a:spcBef>
                          <a:spcPts val="795"/>
                        </a:spcBef>
                        <a:spcAft>
                          <a:spcPts val="0"/>
                        </a:spcAft>
                      </a:pPr>
                      <a:r>
                        <a:rPr lang="en-US" sz="1100" dirty="0">
                          <a:effectLst/>
                        </a:rPr>
                        <a:t>1,5</a:t>
                      </a:r>
                      <a:endParaRPr lang="es-ES" sz="1100" dirty="0">
                        <a:effectLst/>
                        <a:latin typeface="Arial"/>
                        <a:ea typeface="Arial"/>
                      </a:endParaRPr>
                    </a:p>
                  </a:txBody>
                  <a:tcPr marL="0" marR="0" marT="0" marB="0" anchor="ctr"/>
                </a:tc>
                <a:tc>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170219">
                <a:tc>
                  <a:txBody>
                    <a:bodyPr/>
                    <a:lstStyle/>
                    <a:p>
                      <a:pPr marL="74295" algn="ctr">
                        <a:spcBef>
                          <a:spcPts val="795"/>
                        </a:spcBef>
                        <a:spcAft>
                          <a:spcPts val="0"/>
                        </a:spcAft>
                      </a:pPr>
                      <a:r>
                        <a:rPr lang="en-US" sz="1100">
                          <a:effectLst/>
                        </a:rPr>
                        <a:t>Lengua Castellana y Literatura</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6</a:t>
                      </a:r>
                      <a:endParaRPr lang="es-ES" sz="1100">
                        <a:effectLst/>
                        <a:latin typeface="Arial"/>
                        <a:ea typeface="Arial"/>
                      </a:endParaRPr>
                    </a:p>
                  </a:txBody>
                  <a:tcPr marL="0" marR="0" marT="0" marB="0" anchor="ctr"/>
                </a:tc>
                <a:tc rowSpan="6">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170219">
                <a:tc>
                  <a:txBody>
                    <a:bodyPr/>
                    <a:lstStyle/>
                    <a:p>
                      <a:pPr marL="74295" algn="ctr">
                        <a:spcBef>
                          <a:spcPts val="795"/>
                        </a:spcBef>
                        <a:spcAft>
                          <a:spcPts val="0"/>
                        </a:spcAft>
                      </a:pPr>
                      <a:r>
                        <a:rPr lang="en-US" sz="1100">
                          <a:effectLst/>
                        </a:rPr>
                        <a:t>Matemáticas</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4,5</a:t>
                      </a:r>
                      <a:endParaRPr lang="es-ES" sz="1100">
                        <a:effectLst/>
                        <a:latin typeface="Arial"/>
                        <a:ea typeface="Arial"/>
                      </a:endParaRPr>
                    </a:p>
                  </a:txBody>
                  <a:tcPr marL="0" marR="0" marT="0" marB="0" anchor="ctr"/>
                </a:tc>
                <a:tc vMerge="1">
                  <a:txBody>
                    <a:bodyPr/>
                    <a:lstStyle/>
                    <a:p>
                      <a:endParaRPr lang="es-ES"/>
                    </a:p>
                  </a:txBody>
                  <a:tcPr/>
                </a:tc>
              </a:tr>
              <a:tr h="170219">
                <a:tc>
                  <a:txBody>
                    <a:bodyPr/>
                    <a:lstStyle/>
                    <a:p>
                      <a:pPr marL="74295" algn="ctr">
                        <a:spcBef>
                          <a:spcPts val="795"/>
                        </a:spcBef>
                        <a:spcAft>
                          <a:spcPts val="0"/>
                        </a:spcAft>
                      </a:pPr>
                      <a:r>
                        <a:rPr lang="en-US" sz="1100">
                          <a:effectLst/>
                        </a:rPr>
                        <a:t>Inglés</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2,5</a:t>
                      </a:r>
                      <a:endParaRPr lang="es-ES" sz="1100">
                        <a:effectLst/>
                        <a:latin typeface="Arial"/>
                        <a:ea typeface="Arial"/>
                      </a:endParaRPr>
                    </a:p>
                  </a:txBody>
                  <a:tcPr marL="0" marR="0" marT="0" marB="0" anchor="ctr"/>
                </a:tc>
                <a:tc vMerge="1">
                  <a:txBody>
                    <a:bodyPr/>
                    <a:lstStyle/>
                    <a:p>
                      <a:endParaRPr lang="es-ES"/>
                    </a:p>
                  </a:txBody>
                  <a:tcPr/>
                </a:tc>
              </a:tr>
              <a:tr h="170219">
                <a:tc>
                  <a:txBody>
                    <a:bodyPr/>
                    <a:lstStyle/>
                    <a:p>
                      <a:pPr marL="74295" algn="ctr">
                        <a:spcBef>
                          <a:spcPts val="745"/>
                        </a:spcBef>
                        <a:spcAft>
                          <a:spcPts val="0"/>
                        </a:spcAft>
                      </a:pPr>
                      <a:r>
                        <a:rPr lang="en-US" sz="1100">
                          <a:effectLst/>
                        </a:rPr>
                        <a:t>Educación Artística</a:t>
                      </a:r>
                      <a:endParaRPr lang="es-ES" sz="1100">
                        <a:effectLst/>
                        <a:latin typeface="Arial"/>
                        <a:ea typeface="Arial"/>
                      </a:endParaRPr>
                    </a:p>
                  </a:txBody>
                  <a:tcPr marL="0" marR="0" marT="0" marB="0"/>
                </a:tc>
                <a:tc>
                  <a:txBody>
                    <a:bodyPr/>
                    <a:lstStyle/>
                    <a:p>
                      <a:pPr algn="ctr">
                        <a:spcBef>
                          <a:spcPts val="745"/>
                        </a:spcBef>
                        <a:spcAft>
                          <a:spcPts val="0"/>
                        </a:spcAft>
                      </a:pPr>
                      <a:r>
                        <a:rPr lang="en-US" sz="1100" dirty="0">
                          <a:effectLst/>
                        </a:rPr>
                        <a:t>2,5</a:t>
                      </a:r>
                      <a:endParaRPr lang="es-ES" sz="1100" dirty="0">
                        <a:effectLst/>
                        <a:latin typeface="Arial"/>
                        <a:ea typeface="Arial"/>
                      </a:endParaRPr>
                    </a:p>
                  </a:txBody>
                  <a:tcPr marL="0" marR="0" marT="0" marB="0" anchor="ctr"/>
                </a:tc>
                <a:tc vMerge="1">
                  <a:txBody>
                    <a:bodyPr/>
                    <a:lstStyle/>
                    <a:p>
                      <a:endParaRPr lang="es-ES"/>
                    </a:p>
                  </a:txBody>
                  <a:tcPr/>
                </a:tc>
              </a:tr>
              <a:tr h="170219">
                <a:tc>
                  <a:txBody>
                    <a:bodyPr/>
                    <a:lstStyle/>
                    <a:p>
                      <a:pPr marL="74295" algn="ctr">
                        <a:spcBef>
                          <a:spcPts val="805"/>
                        </a:spcBef>
                        <a:spcAft>
                          <a:spcPts val="0"/>
                        </a:spcAft>
                      </a:pPr>
                      <a:r>
                        <a:rPr lang="en-US" sz="1100">
                          <a:effectLst/>
                        </a:rPr>
                        <a:t>Educación Física</a:t>
                      </a:r>
                      <a:endParaRPr lang="es-ES" sz="1100">
                        <a:effectLst/>
                        <a:latin typeface="Arial"/>
                        <a:ea typeface="Arial"/>
                      </a:endParaRPr>
                    </a:p>
                  </a:txBody>
                  <a:tcPr marL="0" marR="0" marT="0" marB="0"/>
                </a:tc>
                <a:tc>
                  <a:txBody>
                    <a:bodyPr/>
                    <a:lstStyle/>
                    <a:p>
                      <a:pPr algn="ctr">
                        <a:spcBef>
                          <a:spcPts val="805"/>
                        </a:spcBef>
                        <a:spcAft>
                          <a:spcPts val="0"/>
                        </a:spcAft>
                      </a:pPr>
                      <a:r>
                        <a:rPr lang="en-US" sz="1100">
                          <a:effectLst/>
                        </a:rPr>
                        <a:t>2,5</a:t>
                      </a:r>
                      <a:endParaRPr lang="es-ES" sz="1100">
                        <a:effectLst/>
                        <a:latin typeface="Arial"/>
                        <a:ea typeface="Arial"/>
                      </a:endParaRPr>
                    </a:p>
                  </a:txBody>
                  <a:tcPr marL="0" marR="0" marT="0" marB="0" anchor="ctr"/>
                </a:tc>
                <a:tc vMerge="1">
                  <a:txBody>
                    <a:bodyPr/>
                    <a:lstStyle/>
                    <a:p>
                      <a:endParaRPr lang="es-ES"/>
                    </a:p>
                  </a:txBody>
                  <a:tcPr/>
                </a:tc>
              </a:tr>
              <a:tr h="170219">
                <a:tc>
                  <a:txBody>
                    <a:bodyPr/>
                    <a:lstStyle/>
                    <a:p>
                      <a:pPr marL="74295" algn="ctr">
                        <a:spcBef>
                          <a:spcPts val="795"/>
                        </a:spcBef>
                        <a:spcAft>
                          <a:spcPts val="0"/>
                        </a:spcAft>
                      </a:pPr>
                      <a:r>
                        <a:rPr lang="en-US" sz="1100">
                          <a:effectLst/>
                        </a:rPr>
                        <a:t>Religión</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1,5</a:t>
                      </a:r>
                      <a:endParaRPr lang="es-ES" sz="1100">
                        <a:effectLst/>
                        <a:latin typeface="Arial"/>
                        <a:ea typeface="Arial"/>
                      </a:endParaRPr>
                    </a:p>
                  </a:txBody>
                  <a:tcPr marL="0" marR="0" marT="0" marB="0" anchor="ctr"/>
                </a:tc>
                <a:tc vMerge="1">
                  <a:txBody>
                    <a:bodyPr/>
                    <a:lstStyle/>
                    <a:p>
                      <a:endParaRPr lang="es-ES"/>
                    </a:p>
                  </a:txBody>
                  <a:tcPr/>
                </a:tc>
              </a:tr>
              <a:tr h="170219">
                <a:tc>
                  <a:txBody>
                    <a:bodyPr/>
                    <a:lstStyle/>
                    <a:p>
                      <a:pPr marL="17780" algn="ctr">
                        <a:spcBef>
                          <a:spcPts val="720"/>
                        </a:spcBef>
                        <a:spcAft>
                          <a:spcPts val="0"/>
                        </a:spcAft>
                      </a:pPr>
                      <a:r>
                        <a:rPr lang="en-US" sz="1100">
                          <a:effectLst/>
                        </a:rPr>
                        <a:t>RECREO</a:t>
                      </a:r>
                      <a:endParaRPr lang="es-ES" sz="1100">
                        <a:effectLst/>
                        <a:latin typeface="Arial"/>
                        <a:ea typeface="Arial"/>
                      </a:endParaRPr>
                    </a:p>
                  </a:txBody>
                  <a:tcPr marL="0" marR="0" marT="0" marB="0"/>
                </a:tc>
                <a:tc>
                  <a:txBody>
                    <a:bodyPr/>
                    <a:lstStyle/>
                    <a:p>
                      <a:pPr algn="ctr">
                        <a:spcBef>
                          <a:spcPts val="720"/>
                        </a:spcBef>
                        <a:spcAft>
                          <a:spcPts val="0"/>
                        </a:spcAft>
                      </a:pPr>
                      <a:r>
                        <a:rPr lang="en-US" sz="1100">
                          <a:effectLst/>
                        </a:rPr>
                        <a:t>2,5</a:t>
                      </a:r>
                      <a:endParaRPr lang="es-ES" sz="1100">
                        <a:effectLst/>
                        <a:latin typeface="Arial"/>
                        <a:ea typeface="Arial"/>
                      </a:endParaRPr>
                    </a:p>
                  </a:txBody>
                  <a:tcPr marL="0" marR="0" marT="0" marB="0" anchor="ctr"/>
                </a:tc>
                <a:tc>
                  <a:txBody>
                    <a:bodyPr/>
                    <a:lstStyle/>
                    <a:p>
                      <a:pPr marL="17780" algn="ctr">
                        <a:spcBef>
                          <a:spcPts val="745"/>
                        </a:spcBef>
                        <a:spcAft>
                          <a:spcPts val="0"/>
                        </a:spcAft>
                      </a:pPr>
                      <a:r>
                        <a:rPr lang="en-US" sz="1100">
                          <a:effectLst/>
                        </a:rPr>
                        <a:t> </a:t>
                      </a:r>
                      <a:endParaRPr lang="es-ES" sz="1100">
                        <a:effectLst/>
                        <a:latin typeface="Arial"/>
                        <a:ea typeface="Arial"/>
                      </a:endParaRPr>
                    </a:p>
                  </a:txBody>
                  <a:tcPr marL="0" marR="0" marT="0" marB="0"/>
                </a:tc>
              </a:tr>
              <a:tr h="170219">
                <a:tc>
                  <a:txBody>
                    <a:bodyPr/>
                    <a:lstStyle/>
                    <a:p>
                      <a:pPr marL="17780" algn="ctr">
                        <a:spcBef>
                          <a:spcPts val="710"/>
                        </a:spcBef>
                        <a:spcAft>
                          <a:spcPts val="0"/>
                        </a:spcAft>
                      </a:pPr>
                      <a:r>
                        <a:rPr lang="en-US" sz="1100" dirty="0">
                          <a:effectLst/>
                        </a:rPr>
                        <a:t>TOTALES</a:t>
                      </a:r>
                      <a:endParaRPr lang="es-ES" sz="1100" dirty="0">
                        <a:effectLst/>
                        <a:latin typeface="Arial"/>
                        <a:ea typeface="Arial"/>
                      </a:endParaRPr>
                    </a:p>
                  </a:txBody>
                  <a:tcPr marL="0" marR="0" marT="0" marB="0"/>
                </a:tc>
                <a:tc>
                  <a:txBody>
                    <a:bodyPr/>
                    <a:lstStyle/>
                    <a:p>
                      <a:pPr algn="ctr">
                        <a:spcBef>
                          <a:spcPts val="710"/>
                        </a:spcBef>
                        <a:spcAft>
                          <a:spcPts val="0"/>
                        </a:spcAft>
                      </a:pPr>
                      <a:r>
                        <a:rPr lang="en-US" sz="1100">
                          <a:effectLst/>
                        </a:rPr>
                        <a:t>25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dirty="0">
                          <a:effectLst/>
                        </a:rPr>
                        <a:t> </a:t>
                      </a:r>
                      <a:endParaRPr lang="es-ES" sz="1100" dirty="0">
                        <a:effectLst/>
                        <a:latin typeface="Calibri"/>
                        <a:ea typeface="Calibri"/>
                        <a:cs typeface="Times New Roman"/>
                      </a:endParaRPr>
                    </a:p>
                  </a:txBody>
                  <a:tcPr marL="0" marR="0" marT="0" marB="0" anchor="ctr"/>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404245300"/>
              </p:ext>
            </p:extLst>
          </p:nvPr>
        </p:nvGraphicFramePr>
        <p:xfrm>
          <a:off x="3059833" y="2132856"/>
          <a:ext cx="1872206" cy="3444721"/>
        </p:xfrm>
        <a:graphic>
          <a:graphicData uri="http://schemas.openxmlformats.org/drawingml/2006/table">
            <a:tbl>
              <a:tblPr firstRow="1" firstCol="1" lastRow="1" lastCol="1" bandRow="1" bandCol="1">
                <a:tableStyleId>{5C22544A-7EE6-4342-B048-85BDC9FD1C3A}</a:tableStyleId>
              </a:tblPr>
              <a:tblGrid>
                <a:gridCol w="1035819"/>
                <a:gridCol w="634834"/>
                <a:gridCol w="201553"/>
              </a:tblGrid>
              <a:tr h="360040">
                <a:tc>
                  <a:txBody>
                    <a:bodyPr/>
                    <a:lstStyle/>
                    <a:p>
                      <a:pPr marL="292100" algn="ctr">
                        <a:spcBef>
                          <a:spcPts val="735"/>
                        </a:spcBef>
                        <a:spcAft>
                          <a:spcPts val="0"/>
                        </a:spcAft>
                      </a:pPr>
                      <a:r>
                        <a:rPr lang="en-US" sz="1400" dirty="0">
                          <a:effectLst/>
                        </a:rPr>
                        <a:t>2º </a:t>
                      </a:r>
                      <a:endParaRPr lang="es-ES" sz="1100" dirty="0">
                        <a:effectLst/>
                        <a:latin typeface="Arial"/>
                        <a:ea typeface="Arial"/>
                      </a:endParaRPr>
                    </a:p>
                  </a:txBody>
                  <a:tcPr marL="0" marR="0" marT="0" marB="0" anchor="ctr"/>
                </a:tc>
                <a:tc>
                  <a:txBody>
                    <a:bodyPr/>
                    <a:lstStyle/>
                    <a:p>
                      <a:pPr algn="ctr">
                        <a:spcBef>
                          <a:spcPts val="735"/>
                        </a:spcBef>
                        <a:spcAft>
                          <a:spcPts val="0"/>
                        </a:spcAft>
                      </a:pPr>
                      <a:r>
                        <a:rPr lang="en-US" sz="800" dirty="0">
                          <a:effectLst/>
                        </a:rPr>
                        <a:t>HORAS SEMANALES</a:t>
                      </a:r>
                      <a:endParaRPr lang="es-ES" sz="1050" dirty="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265471">
                <a:tc>
                  <a:txBody>
                    <a:bodyPr/>
                    <a:lstStyle/>
                    <a:p>
                      <a:pPr marL="74295">
                        <a:spcBef>
                          <a:spcPts val="760"/>
                        </a:spcBef>
                        <a:spcAft>
                          <a:spcPts val="0"/>
                        </a:spcAft>
                      </a:pPr>
                      <a:r>
                        <a:rPr lang="en-US" sz="1100">
                          <a:effectLst/>
                        </a:rPr>
                        <a:t>Social Science</a:t>
                      </a:r>
                      <a:endParaRPr lang="es-ES" sz="1100">
                        <a:effectLst/>
                        <a:latin typeface="Arial"/>
                        <a:ea typeface="Arial"/>
                      </a:endParaRPr>
                    </a:p>
                  </a:txBody>
                  <a:tcPr marL="0" marR="0" marT="0" marB="0"/>
                </a:tc>
                <a:tc>
                  <a:txBody>
                    <a:bodyPr/>
                    <a:lstStyle/>
                    <a:p>
                      <a:pPr algn="ctr">
                        <a:spcBef>
                          <a:spcPts val="760"/>
                        </a:spcBef>
                        <a:spcAft>
                          <a:spcPts val="0"/>
                        </a:spcAft>
                      </a:pPr>
                      <a:r>
                        <a:rPr lang="en-US" sz="1100">
                          <a:effectLst/>
                        </a:rPr>
                        <a:t>1,5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398206">
                <a:tc>
                  <a:txBody>
                    <a:bodyPr/>
                    <a:lstStyle/>
                    <a:p>
                      <a:pPr marL="74295">
                        <a:spcBef>
                          <a:spcPts val="795"/>
                        </a:spcBef>
                        <a:spcAft>
                          <a:spcPts val="0"/>
                        </a:spcAft>
                      </a:pPr>
                      <a:r>
                        <a:rPr lang="en-US" sz="1100" dirty="0" err="1">
                          <a:effectLst/>
                        </a:rPr>
                        <a:t>Ciencias</a:t>
                      </a:r>
                      <a:r>
                        <a:rPr lang="en-US" sz="1100" dirty="0">
                          <a:effectLst/>
                        </a:rPr>
                        <a:t> de </a:t>
                      </a:r>
                      <a:r>
                        <a:rPr lang="en-US" sz="1100" dirty="0" err="1" smtClean="0">
                          <a:effectLst/>
                        </a:rPr>
                        <a:t>laNaturaleza</a:t>
                      </a:r>
                      <a:endParaRPr lang="es-ES" sz="1100" dirty="0">
                        <a:effectLst/>
                        <a:latin typeface="Arial"/>
                        <a:ea typeface="Arial"/>
                      </a:endParaRPr>
                    </a:p>
                  </a:txBody>
                  <a:tcPr marL="0" marR="0" marT="0" marB="0"/>
                </a:tc>
                <a:tc>
                  <a:txBody>
                    <a:bodyPr/>
                    <a:lstStyle/>
                    <a:p>
                      <a:pPr algn="ctr">
                        <a:spcBef>
                          <a:spcPts val="795"/>
                        </a:spcBef>
                        <a:spcAft>
                          <a:spcPts val="0"/>
                        </a:spcAft>
                      </a:pPr>
                      <a:r>
                        <a:rPr lang="en-US" sz="1100">
                          <a:effectLst/>
                        </a:rPr>
                        <a:t>1,5</a:t>
                      </a:r>
                      <a:endParaRPr lang="es-ES" sz="1100">
                        <a:effectLst/>
                        <a:latin typeface="Arial"/>
                        <a:ea typeface="Arial"/>
                      </a:endParaRPr>
                    </a:p>
                  </a:txBody>
                  <a:tcPr marL="0" marR="0" marT="0" marB="0" anchor="ctr"/>
                </a:tc>
                <a:tc>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398206">
                <a:tc>
                  <a:txBody>
                    <a:bodyPr/>
                    <a:lstStyle/>
                    <a:p>
                      <a:pPr marL="74295">
                        <a:spcBef>
                          <a:spcPts val="795"/>
                        </a:spcBef>
                        <a:spcAft>
                          <a:spcPts val="0"/>
                        </a:spcAft>
                      </a:pPr>
                      <a:r>
                        <a:rPr lang="en-US" sz="1100">
                          <a:effectLst/>
                        </a:rPr>
                        <a:t>Lengua Castellana y Literatura</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5,5</a:t>
                      </a:r>
                      <a:endParaRPr lang="es-ES" sz="1100">
                        <a:effectLst/>
                        <a:latin typeface="Arial"/>
                        <a:ea typeface="Arial"/>
                      </a:endParaRPr>
                    </a:p>
                  </a:txBody>
                  <a:tcPr marL="0" marR="0" marT="0" marB="0" anchor="ctr"/>
                </a:tc>
                <a:tc rowSpan="6">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265471">
                <a:tc>
                  <a:txBody>
                    <a:bodyPr/>
                    <a:lstStyle/>
                    <a:p>
                      <a:pPr marL="74295">
                        <a:spcBef>
                          <a:spcPts val="795"/>
                        </a:spcBef>
                        <a:spcAft>
                          <a:spcPts val="0"/>
                        </a:spcAft>
                      </a:pPr>
                      <a:r>
                        <a:rPr lang="en-US" sz="1100">
                          <a:effectLst/>
                        </a:rPr>
                        <a:t>Matemáticas</a:t>
                      </a:r>
                      <a:endParaRPr lang="es-ES" sz="1100">
                        <a:effectLst/>
                        <a:latin typeface="Arial"/>
                        <a:ea typeface="Arial"/>
                      </a:endParaRPr>
                    </a:p>
                  </a:txBody>
                  <a:tcPr marL="0" marR="0" marT="0" marB="0"/>
                </a:tc>
                <a:tc>
                  <a:txBody>
                    <a:bodyPr/>
                    <a:lstStyle/>
                    <a:p>
                      <a:pPr algn="ctr">
                        <a:spcBef>
                          <a:spcPts val="795"/>
                        </a:spcBef>
                        <a:spcAft>
                          <a:spcPts val="0"/>
                        </a:spcAft>
                      </a:pPr>
                      <a:r>
                        <a:rPr lang="en-US" sz="1100" dirty="0">
                          <a:effectLst/>
                        </a:rPr>
                        <a:t>5</a:t>
                      </a:r>
                      <a:endParaRPr lang="es-ES" sz="1100" dirty="0">
                        <a:effectLst/>
                        <a:latin typeface="Arial"/>
                        <a:ea typeface="Arial"/>
                      </a:endParaRPr>
                    </a:p>
                  </a:txBody>
                  <a:tcPr marL="0" marR="0" marT="0" marB="0" anchor="ctr"/>
                </a:tc>
                <a:tc vMerge="1">
                  <a:txBody>
                    <a:bodyPr/>
                    <a:lstStyle/>
                    <a:p>
                      <a:endParaRPr lang="es-ES"/>
                    </a:p>
                  </a:txBody>
                  <a:tcPr/>
                </a:tc>
              </a:tr>
              <a:tr h="228061">
                <a:tc>
                  <a:txBody>
                    <a:bodyPr/>
                    <a:lstStyle/>
                    <a:p>
                      <a:pPr marL="74295">
                        <a:spcBef>
                          <a:spcPts val="795"/>
                        </a:spcBef>
                        <a:spcAft>
                          <a:spcPts val="0"/>
                        </a:spcAft>
                      </a:pPr>
                      <a:r>
                        <a:rPr lang="en-US" sz="1100">
                          <a:effectLst/>
                        </a:rPr>
                        <a:t>Inglés</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3</a:t>
                      </a:r>
                      <a:endParaRPr lang="es-ES" sz="1100">
                        <a:effectLst/>
                        <a:latin typeface="Arial"/>
                        <a:ea typeface="Arial"/>
                      </a:endParaRPr>
                    </a:p>
                  </a:txBody>
                  <a:tcPr marL="0" marR="0" marT="0" marB="0" anchor="ctr"/>
                </a:tc>
                <a:tc vMerge="1">
                  <a:txBody>
                    <a:bodyPr/>
                    <a:lstStyle/>
                    <a:p>
                      <a:endParaRPr lang="es-ES"/>
                    </a:p>
                  </a:txBody>
                  <a:tcPr/>
                </a:tc>
              </a:tr>
              <a:tr h="265471">
                <a:tc>
                  <a:txBody>
                    <a:bodyPr/>
                    <a:lstStyle/>
                    <a:p>
                      <a:pPr marL="74295">
                        <a:spcBef>
                          <a:spcPts val="745"/>
                        </a:spcBef>
                        <a:spcAft>
                          <a:spcPts val="0"/>
                        </a:spcAft>
                      </a:pPr>
                      <a:r>
                        <a:rPr lang="en-US" sz="1100">
                          <a:effectLst/>
                        </a:rPr>
                        <a:t>Educación Artística</a:t>
                      </a:r>
                      <a:endParaRPr lang="es-ES" sz="1100">
                        <a:effectLst/>
                        <a:latin typeface="Arial"/>
                        <a:ea typeface="Arial"/>
                      </a:endParaRPr>
                    </a:p>
                  </a:txBody>
                  <a:tcPr marL="0" marR="0" marT="0" marB="0"/>
                </a:tc>
                <a:tc>
                  <a:txBody>
                    <a:bodyPr/>
                    <a:lstStyle/>
                    <a:p>
                      <a:pPr algn="ctr">
                        <a:spcBef>
                          <a:spcPts val="745"/>
                        </a:spcBef>
                        <a:spcAft>
                          <a:spcPts val="0"/>
                        </a:spcAft>
                      </a:pPr>
                      <a:r>
                        <a:rPr lang="en-US" sz="1100">
                          <a:effectLst/>
                        </a:rPr>
                        <a:t>2</a:t>
                      </a:r>
                      <a:endParaRPr lang="es-ES" sz="1100">
                        <a:effectLst/>
                        <a:latin typeface="Arial"/>
                        <a:ea typeface="Arial"/>
                      </a:endParaRPr>
                    </a:p>
                  </a:txBody>
                  <a:tcPr marL="0" marR="0" marT="0" marB="0" anchor="ctr"/>
                </a:tc>
                <a:tc vMerge="1">
                  <a:txBody>
                    <a:bodyPr/>
                    <a:lstStyle/>
                    <a:p>
                      <a:endParaRPr lang="es-ES"/>
                    </a:p>
                  </a:txBody>
                  <a:tcPr/>
                </a:tc>
              </a:tr>
              <a:tr h="265471">
                <a:tc>
                  <a:txBody>
                    <a:bodyPr/>
                    <a:lstStyle/>
                    <a:p>
                      <a:pPr marL="74295">
                        <a:spcBef>
                          <a:spcPts val="805"/>
                        </a:spcBef>
                        <a:spcAft>
                          <a:spcPts val="0"/>
                        </a:spcAft>
                      </a:pPr>
                      <a:r>
                        <a:rPr lang="en-US" sz="1100">
                          <a:effectLst/>
                        </a:rPr>
                        <a:t>Educación Física</a:t>
                      </a:r>
                      <a:endParaRPr lang="es-ES" sz="1100">
                        <a:effectLst/>
                        <a:latin typeface="Arial"/>
                        <a:ea typeface="Arial"/>
                      </a:endParaRPr>
                    </a:p>
                  </a:txBody>
                  <a:tcPr marL="0" marR="0" marT="0" marB="0"/>
                </a:tc>
                <a:tc>
                  <a:txBody>
                    <a:bodyPr/>
                    <a:lstStyle/>
                    <a:p>
                      <a:pPr algn="ctr">
                        <a:spcBef>
                          <a:spcPts val="805"/>
                        </a:spcBef>
                        <a:spcAft>
                          <a:spcPts val="0"/>
                        </a:spcAft>
                      </a:pPr>
                      <a:r>
                        <a:rPr lang="en-US" sz="1100">
                          <a:effectLst/>
                        </a:rPr>
                        <a:t>2,5</a:t>
                      </a:r>
                      <a:endParaRPr lang="es-ES" sz="1100">
                        <a:effectLst/>
                        <a:latin typeface="Arial"/>
                        <a:ea typeface="Arial"/>
                      </a:endParaRPr>
                    </a:p>
                  </a:txBody>
                  <a:tcPr marL="0" marR="0" marT="0" marB="0" anchor="ctr"/>
                </a:tc>
                <a:tc vMerge="1">
                  <a:txBody>
                    <a:bodyPr/>
                    <a:lstStyle/>
                    <a:p>
                      <a:endParaRPr lang="es-ES"/>
                    </a:p>
                  </a:txBody>
                  <a:tcPr/>
                </a:tc>
              </a:tr>
              <a:tr h="228061">
                <a:tc>
                  <a:txBody>
                    <a:bodyPr/>
                    <a:lstStyle/>
                    <a:p>
                      <a:pPr marL="74295">
                        <a:spcBef>
                          <a:spcPts val="795"/>
                        </a:spcBef>
                        <a:spcAft>
                          <a:spcPts val="0"/>
                        </a:spcAft>
                      </a:pPr>
                      <a:r>
                        <a:rPr lang="en-US" sz="1100">
                          <a:effectLst/>
                        </a:rPr>
                        <a:t>Religión</a:t>
                      </a:r>
                      <a:endParaRPr lang="es-ES" sz="1100">
                        <a:effectLst/>
                        <a:latin typeface="Arial"/>
                        <a:ea typeface="Arial"/>
                      </a:endParaRPr>
                    </a:p>
                  </a:txBody>
                  <a:tcPr marL="0" marR="0" marT="0" marB="0"/>
                </a:tc>
                <a:tc>
                  <a:txBody>
                    <a:bodyPr/>
                    <a:lstStyle/>
                    <a:p>
                      <a:pPr algn="ctr">
                        <a:spcBef>
                          <a:spcPts val="795"/>
                        </a:spcBef>
                        <a:spcAft>
                          <a:spcPts val="0"/>
                        </a:spcAft>
                      </a:pPr>
                      <a:r>
                        <a:rPr lang="en-US" sz="1100" dirty="0">
                          <a:effectLst/>
                        </a:rPr>
                        <a:t>1,5</a:t>
                      </a:r>
                      <a:endParaRPr lang="es-ES" sz="1100" dirty="0">
                        <a:effectLst/>
                        <a:latin typeface="Arial"/>
                        <a:ea typeface="Arial"/>
                      </a:endParaRPr>
                    </a:p>
                  </a:txBody>
                  <a:tcPr marL="0" marR="0" marT="0" marB="0" anchor="ctr"/>
                </a:tc>
                <a:tc vMerge="1">
                  <a:txBody>
                    <a:bodyPr/>
                    <a:lstStyle/>
                    <a:p>
                      <a:endParaRPr lang="es-ES"/>
                    </a:p>
                  </a:txBody>
                  <a:tcPr/>
                </a:tc>
              </a:tr>
              <a:tr h="228061">
                <a:tc>
                  <a:txBody>
                    <a:bodyPr/>
                    <a:lstStyle/>
                    <a:p>
                      <a:pPr marL="17780">
                        <a:spcBef>
                          <a:spcPts val="720"/>
                        </a:spcBef>
                        <a:spcAft>
                          <a:spcPts val="0"/>
                        </a:spcAft>
                      </a:pPr>
                      <a:r>
                        <a:rPr lang="en-US" sz="1100">
                          <a:effectLst/>
                        </a:rPr>
                        <a:t>RECREO</a:t>
                      </a:r>
                      <a:endParaRPr lang="es-ES" sz="1100">
                        <a:effectLst/>
                        <a:latin typeface="Arial"/>
                        <a:ea typeface="Arial"/>
                      </a:endParaRPr>
                    </a:p>
                  </a:txBody>
                  <a:tcPr marL="0" marR="0" marT="0" marB="0"/>
                </a:tc>
                <a:tc>
                  <a:txBody>
                    <a:bodyPr/>
                    <a:lstStyle/>
                    <a:p>
                      <a:pPr algn="ctr">
                        <a:spcBef>
                          <a:spcPts val="720"/>
                        </a:spcBef>
                        <a:spcAft>
                          <a:spcPts val="0"/>
                        </a:spcAft>
                      </a:pPr>
                      <a:r>
                        <a:rPr lang="en-US" sz="1100">
                          <a:effectLst/>
                        </a:rPr>
                        <a:t>2,5</a:t>
                      </a:r>
                      <a:endParaRPr lang="es-ES" sz="1100">
                        <a:effectLst/>
                        <a:latin typeface="Arial"/>
                        <a:ea typeface="Arial"/>
                      </a:endParaRPr>
                    </a:p>
                  </a:txBody>
                  <a:tcPr marL="0" marR="0" marT="0" marB="0" anchor="ctr"/>
                </a:tc>
                <a:tc>
                  <a:txBody>
                    <a:bodyPr/>
                    <a:lstStyle/>
                    <a:p>
                      <a:pPr marL="17780" algn="ctr">
                        <a:spcBef>
                          <a:spcPts val="745"/>
                        </a:spcBef>
                        <a:spcAft>
                          <a:spcPts val="0"/>
                        </a:spcAft>
                      </a:pPr>
                      <a:r>
                        <a:rPr lang="en-US" sz="1100">
                          <a:effectLst/>
                        </a:rPr>
                        <a:t> </a:t>
                      </a:r>
                      <a:endParaRPr lang="es-ES" sz="1100">
                        <a:effectLst/>
                        <a:latin typeface="Arial"/>
                        <a:ea typeface="Arial"/>
                      </a:endParaRPr>
                    </a:p>
                  </a:txBody>
                  <a:tcPr marL="0" marR="0" marT="0" marB="0"/>
                </a:tc>
              </a:tr>
              <a:tr h="228061">
                <a:tc>
                  <a:txBody>
                    <a:bodyPr/>
                    <a:lstStyle/>
                    <a:p>
                      <a:pPr marL="17780">
                        <a:spcBef>
                          <a:spcPts val="710"/>
                        </a:spcBef>
                        <a:spcAft>
                          <a:spcPts val="0"/>
                        </a:spcAft>
                      </a:pPr>
                      <a:r>
                        <a:rPr lang="en-US" sz="1100">
                          <a:effectLst/>
                        </a:rPr>
                        <a:t>TOTALES</a:t>
                      </a:r>
                      <a:endParaRPr lang="es-ES" sz="1100">
                        <a:effectLst/>
                        <a:latin typeface="Arial"/>
                        <a:ea typeface="Arial"/>
                      </a:endParaRPr>
                    </a:p>
                  </a:txBody>
                  <a:tcPr marL="0" marR="0" marT="0" marB="0"/>
                </a:tc>
                <a:tc>
                  <a:txBody>
                    <a:bodyPr/>
                    <a:lstStyle/>
                    <a:p>
                      <a:pPr algn="ctr">
                        <a:spcBef>
                          <a:spcPts val="710"/>
                        </a:spcBef>
                        <a:spcAft>
                          <a:spcPts val="0"/>
                        </a:spcAft>
                      </a:pPr>
                      <a:r>
                        <a:rPr lang="en-US" sz="1100">
                          <a:effectLst/>
                        </a:rPr>
                        <a:t>25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dirty="0">
                          <a:effectLst/>
                        </a:rPr>
                        <a:t> </a:t>
                      </a:r>
                      <a:endParaRPr lang="es-ES" sz="1100" dirty="0">
                        <a:effectLst/>
                        <a:latin typeface="Calibri"/>
                        <a:ea typeface="Calibri"/>
                        <a:cs typeface="Times New Roman"/>
                      </a:endParaRPr>
                    </a:p>
                  </a:txBody>
                  <a:tcPr marL="0" marR="0" marT="0" marB="0" anchor="ct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4048754254"/>
              </p:ext>
            </p:extLst>
          </p:nvPr>
        </p:nvGraphicFramePr>
        <p:xfrm>
          <a:off x="5004048" y="2132856"/>
          <a:ext cx="1872208" cy="3696875"/>
        </p:xfrm>
        <a:graphic>
          <a:graphicData uri="http://schemas.openxmlformats.org/drawingml/2006/table">
            <a:tbl>
              <a:tblPr firstRow="1" firstCol="1" lastRow="1" lastCol="1" bandRow="1" bandCol="1">
                <a:tableStyleId>{5C22544A-7EE6-4342-B048-85BDC9FD1C3A}</a:tableStyleId>
              </a:tblPr>
              <a:tblGrid>
                <a:gridCol w="1035820"/>
                <a:gridCol w="634835"/>
                <a:gridCol w="201553"/>
              </a:tblGrid>
              <a:tr h="288271">
                <a:tc>
                  <a:txBody>
                    <a:bodyPr/>
                    <a:lstStyle/>
                    <a:p>
                      <a:pPr marL="292100" algn="ctr">
                        <a:spcBef>
                          <a:spcPts val="735"/>
                        </a:spcBef>
                        <a:spcAft>
                          <a:spcPts val="0"/>
                        </a:spcAft>
                      </a:pPr>
                      <a:r>
                        <a:rPr lang="en-US" sz="1400" dirty="0" smtClean="0">
                          <a:effectLst/>
                        </a:rPr>
                        <a:t>3º</a:t>
                      </a:r>
                      <a:endParaRPr lang="es-ES" sz="1100" dirty="0">
                        <a:effectLst/>
                        <a:latin typeface="Arial"/>
                        <a:ea typeface="Arial"/>
                      </a:endParaRPr>
                    </a:p>
                  </a:txBody>
                  <a:tcPr marL="0" marR="0" marT="0" marB="0" anchor="ctr"/>
                </a:tc>
                <a:tc>
                  <a:txBody>
                    <a:bodyPr/>
                    <a:lstStyle/>
                    <a:p>
                      <a:pPr algn="ctr">
                        <a:spcBef>
                          <a:spcPts val="735"/>
                        </a:spcBef>
                        <a:spcAft>
                          <a:spcPts val="0"/>
                        </a:spcAft>
                      </a:pPr>
                      <a:r>
                        <a:rPr lang="en-US" sz="900">
                          <a:effectLst/>
                        </a:rPr>
                        <a:t>HORAS SEMANALES</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288271">
                <a:tc>
                  <a:txBody>
                    <a:bodyPr/>
                    <a:lstStyle/>
                    <a:p>
                      <a:pPr marL="74295">
                        <a:spcBef>
                          <a:spcPts val="760"/>
                        </a:spcBef>
                        <a:spcAft>
                          <a:spcPts val="0"/>
                        </a:spcAft>
                      </a:pPr>
                      <a:r>
                        <a:rPr lang="en-US" sz="1100">
                          <a:effectLst/>
                        </a:rPr>
                        <a:t>Social Science</a:t>
                      </a:r>
                      <a:endParaRPr lang="es-ES" sz="1100">
                        <a:effectLst/>
                        <a:latin typeface="Arial"/>
                        <a:ea typeface="Arial"/>
                      </a:endParaRPr>
                    </a:p>
                  </a:txBody>
                  <a:tcPr marL="0" marR="0" marT="0" marB="0"/>
                </a:tc>
                <a:tc>
                  <a:txBody>
                    <a:bodyPr/>
                    <a:lstStyle/>
                    <a:p>
                      <a:pPr algn="ctr">
                        <a:spcBef>
                          <a:spcPts val="760"/>
                        </a:spcBef>
                        <a:spcAft>
                          <a:spcPts val="0"/>
                        </a:spcAft>
                      </a:pPr>
                      <a:r>
                        <a:rPr lang="en-US" sz="1100">
                          <a:effectLst/>
                        </a:rPr>
                        <a:t>2</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288271">
                <a:tc>
                  <a:txBody>
                    <a:bodyPr/>
                    <a:lstStyle/>
                    <a:p>
                      <a:pPr marL="74295">
                        <a:spcBef>
                          <a:spcPts val="795"/>
                        </a:spcBef>
                        <a:spcAft>
                          <a:spcPts val="0"/>
                        </a:spcAft>
                      </a:pPr>
                      <a:r>
                        <a:rPr lang="en-US" sz="1100" dirty="0" err="1">
                          <a:effectLst/>
                        </a:rPr>
                        <a:t>Ciencias</a:t>
                      </a:r>
                      <a:r>
                        <a:rPr lang="en-US" sz="1100" dirty="0">
                          <a:effectLst/>
                        </a:rPr>
                        <a:t> de la </a:t>
                      </a:r>
                      <a:r>
                        <a:rPr lang="en-US" sz="1100" dirty="0" err="1">
                          <a:effectLst/>
                        </a:rPr>
                        <a:t>Naturaleza</a:t>
                      </a:r>
                      <a:endParaRPr lang="es-ES" sz="1100" dirty="0">
                        <a:effectLst/>
                        <a:latin typeface="Arial"/>
                        <a:ea typeface="Arial"/>
                      </a:endParaRPr>
                    </a:p>
                  </a:txBody>
                  <a:tcPr marL="0" marR="0" marT="0" marB="0"/>
                </a:tc>
                <a:tc>
                  <a:txBody>
                    <a:bodyPr/>
                    <a:lstStyle/>
                    <a:p>
                      <a:pPr algn="ctr">
                        <a:spcBef>
                          <a:spcPts val="795"/>
                        </a:spcBef>
                        <a:spcAft>
                          <a:spcPts val="0"/>
                        </a:spcAft>
                      </a:pPr>
                      <a:r>
                        <a:rPr lang="en-US" sz="1100">
                          <a:effectLst/>
                        </a:rPr>
                        <a:t>1,5</a:t>
                      </a:r>
                      <a:endParaRPr lang="es-ES" sz="1100">
                        <a:effectLst/>
                        <a:latin typeface="Arial"/>
                        <a:ea typeface="Arial"/>
                      </a:endParaRPr>
                    </a:p>
                  </a:txBody>
                  <a:tcPr marL="0" marR="0" marT="0" marB="0" anchor="ctr"/>
                </a:tc>
                <a:tc>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288271">
                <a:tc>
                  <a:txBody>
                    <a:bodyPr/>
                    <a:lstStyle/>
                    <a:p>
                      <a:pPr marL="74295">
                        <a:spcBef>
                          <a:spcPts val="795"/>
                        </a:spcBef>
                        <a:spcAft>
                          <a:spcPts val="0"/>
                        </a:spcAft>
                      </a:pPr>
                      <a:r>
                        <a:rPr lang="en-US" sz="1100">
                          <a:effectLst/>
                        </a:rPr>
                        <a:t>Lengua Castellana y Literatura</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5,5</a:t>
                      </a:r>
                      <a:endParaRPr lang="es-ES" sz="1100">
                        <a:effectLst/>
                        <a:latin typeface="Arial"/>
                        <a:ea typeface="Arial"/>
                      </a:endParaRPr>
                    </a:p>
                  </a:txBody>
                  <a:tcPr marL="0" marR="0" marT="0" marB="0" anchor="ctr"/>
                </a:tc>
                <a:tc rowSpan="6">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288271">
                <a:tc>
                  <a:txBody>
                    <a:bodyPr/>
                    <a:lstStyle/>
                    <a:p>
                      <a:pPr marL="74295">
                        <a:spcBef>
                          <a:spcPts val="795"/>
                        </a:spcBef>
                        <a:spcAft>
                          <a:spcPts val="0"/>
                        </a:spcAft>
                      </a:pPr>
                      <a:r>
                        <a:rPr lang="en-US" sz="1100">
                          <a:effectLst/>
                        </a:rPr>
                        <a:t>Matemáticas</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5</a:t>
                      </a:r>
                      <a:endParaRPr lang="es-ES" sz="1100">
                        <a:effectLst/>
                        <a:latin typeface="Arial"/>
                        <a:ea typeface="Arial"/>
                      </a:endParaRPr>
                    </a:p>
                  </a:txBody>
                  <a:tcPr marL="0" marR="0" marT="0" marB="0" anchor="ctr"/>
                </a:tc>
                <a:tc vMerge="1">
                  <a:txBody>
                    <a:bodyPr/>
                    <a:lstStyle/>
                    <a:p>
                      <a:endParaRPr lang="es-ES"/>
                    </a:p>
                  </a:txBody>
                  <a:tcPr/>
                </a:tc>
              </a:tr>
              <a:tr h="288271">
                <a:tc>
                  <a:txBody>
                    <a:bodyPr/>
                    <a:lstStyle/>
                    <a:p>
                      <a:pPr marL="74295">
                        <a:spcBef>
                          <a:spcPts val="795"/>
                        </a:spcBef>
                        <a:spcAft>
                          <a:spcPts val="0"/>
                        </a:spcAft>
                      </a:pPr>
                      <a:r>
                        <a:rPr lang="en-US" sz="1100" dirty="0" err="1">
                          <a:effectLst/>
                        </a:rPr>
                        <a:t>Inglés</a:t>
                      </a:r>
                      <a:endParaRPr lang="es-ES" sz="1100" dirty="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3,5</a:t>
                      </a:r>
                      <a:endParaRPr lang="es-ES" sz="1100">
                        <a:effectLst/>
                        <a:latin typeface="Arial"/>
                        <a:ea typeface="Arial"/>
                      </a:endParaRPr>
                    </a:p>
                  </a:txBody>
                  <a:tcPr marL="0" marR="0" marT="0" marB="0" anchor="ctr"/>
                </a:tc>
                <a:tc vMerge="1">
                  <a:txBody>
                    <a:bodyPr/>
                    <a:lstStyle/>
                    <a:p>
                      <a:endParaRPr lang="es-ES"/>
                    </a:p>
                  </a:txBody>
                  <a:tcPr/>
                </a:tc>
              </a:tr>
              <a:tr h="288271">
                <a:tc>
                  <a:txBody>
                    <a:bodyPr/>
                    <a:lstStyle/>
                    <a:p>
                      <a:pPr marL="74295">
                        <a:spcBef>
                          <a:spcPts val="745"/>
                        </a:spcBef>
                        <a:spcAft>
                          <a:spcPts val="0"/>
                        </a:spcAft>
                      </a:pPr>
                      <a:r>
                        <a:rPr lang="en-US" sz="1100">
                          <a:effectLst/>
                        </a:rPr>
                        <a:t>Educación Artística</a:t>
                      </a:r>
                      <a:endParaRPr lang="es-ES" sz="1100">
                        <a:effectLst/>
                        <a:latin typeface="Arial"/>
                        <a:ea typeface="Arial"/>
                      </a:endParaRPr>
                    </a:p>
                  </a:txBody>
                  <a:tcPr marL="0" marR="0" marT="0" marB="0"/>
                </a:tc>
                <a:tc>
                  <a:txBody>
                    <a:bodyPr/>
                    <a:lstStyle/>
                    <a:p>
                      <a:pPr algn="ctr">
                        <a:spcBef>
                          <a:spcPts val="745"/>
                        </a:spcBef>
                        <a:spcAft>
                          <a:spcPts val="0"/>
                        </a:spcAft>
                      </a:pPr>
                      <a:r>
                        <a:rPr lang="en-US" sz="1100">
                          <a:effectLst/>
                        </a:rPr>
                        <a:t>2</a:t>
                      </a:r>
                      <a:endParaRPr lang="es-ES" sz="1100">
                        <a:effectLst/>
                        <a:latin typeface="Arial"/>
                        <a:ea typeface="Arial"/>
                      </a:endParaRPr>
                    </a:p>
                  </a:txBody>
                  <a:tcPr marL="0" marR="0" marT="0" marB="0" anchor="ctr"/>
                </a:tc>
                <a:tc vMerge="1">
                  <a:txBody>
                    <a:bodyPr/>
                    <a:lstStyle/>
                    <a:p>
                      <a:endParaRPr lang="es-ES"/>
                    </a:p>
                  </a:txBody>
                  <a:tcPr/>
                </a:tc>
              </a:tr>
              <a:tr h="288271">
                <a:tc>
                  <a:txBody>
                    <a:bodyPr/>
                    <a:lstStyle/>
                    <a:p>
                      <a:pPr marL="74295">
                        <a:spcBef>
                          <a:spcPts val="805"/>
                        </a:spcBef>
                        <a:spcAft>
                          <a:spcPts val="0"/>
                        </a:spcAft>
                      </a:pPr>
                      <a:r>
                        <a:rPr lang="en-US" sz="1100">
                          <a:effectLst/>
                        </a:rPr>
                        <a:t>Educación Física</a:t>
                      </a:r>
                      <a:endParaRPr lang="es-ES" sz="1100">
                        <a:effectLst/>
                        <a:latin typeface="Arial"/>
                        <a:ea typeface="Arial"/>
                      </a:endParaRPr>
                    </a:p>
                  </a:txBody>
                  <a:tcPr marL="0" marR="0" marT="0" marB="0"/>
                </a:tc>
                <a:tc>
                  <a:txBody>
                    <a:bodyPr/>
                    <a:lstStyle/>
                    <a:p>
                      <a:pPr algn="ctr">
                        <a:spcBef>
                          <a:spcPts val="805"/>
                        </a:spcBef>
                        <a:spcAft>
                          <a:spcPts val="0"/>
                        </a:spcAft>
                      </a:pPr>
                      <a:r>
                        <a:rPr lang="en-US" sz="1100">
                          <a:effectLst/>
                        </a:rPr>
                        <a:t>2</a:t>
                      </a:r>
                      <a:endParaRPr lang="es-ES" sz="1100">
                        <a:effectLst/>
                        <a:latin typeface="Arial"/>
                        <a:ea typeface="Arial"/>
                      </a:endParaRPr>
                    </a:p>
                  </a:txBody>
                  <a:tcPr marL="0" marR="0" marT="0" marB="0" anchor="ctr"/>
                </a:tc>
                <a:tc vMerge="1">
                  <a:txBody>
                    <a:bodyPr/>
                    <a:lstStyle/>
                    <a:p>
                      <a:endParaRPr lang="es-ES"/>
                    </a:p>
                  </a:txBody>
                  <a:tcPr/>
                </a:tc>
              </a:tr>
              <a:tr h="288271">
                <a:tc>
                  <a:txBody>
                    <a:bodyPr/>
                    <a:lstStyle/>
                    <a:p>
                      <a:pPr marL="74295">
                        <a:spcBef>
                          <a:spcPts val="795"/>
                        </a:spcBef>
                        <a:spcAft>
                          <a:spcPts val="0"/>
                        </a:spcAft>
                      </a:pPr>
                      <a:r>
                        <a:rPr lang="en-US" sz="1100">
                          <a:effectLst/>
                        </a:rPr>
                        <a:t>Religión</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1</a:t>
                      </a:r>
                      <a:endParaRPr lang="es-ES" sz="1100">
                        <a:effectLst/>
                        <a:latin typeface="Arial"/>
                        <a:ea typeface="Arial"/>
                      </a:endParaRPr>
                    </a:p>
                  </a:txBody>
                  <a:tcPr marL="0" marR="0" marT="0" marB="0" anchor="ctr"/>
                </a:tc>
                <a:tc vMerge="1">
                  <a:txBody>
                    <a:bodyPr/>
                    <a:lstStyle/>
                    <a:p>
                      <a:endParaRPr lang="es-ES"/>
                    </a:p>
                  </a:txBody>
                  <a:tcPr/>
                </a:tc>
              </a:tr>
              <a:tr h="288271">
                <a:tc>
                  <a:txBody>
                    <a:bodyPr/>
                    <a:lstStyle/>
                    <a:p>
                      <a:pPr marL="17780">
                        <a:spcBef>
                          <a:spcPts val="720"/>
                        </a:spcBef>
                        <a:spcAft>
                          <a:spcPts val="0"/>
                        </a:spcAft>
                      </a:pPr>
                      <a:r>
                        <a:rPr lang="en-US" sz="1100">
                          <a:effectLst/>
                        </a:rPr>
                        <a:t>RECREO</a:t>
                      </a:r>
                      <a:endParaRPr lang="es-ES" sz="1100">
                        <a:effectLst/>
                        <a:latin typeface="Arial"/>
                        <a:ea typeface="Arial"/>
                      </a:endParaRPr>
                    </a:p>
                  </a:txBody>
                  <a:tcPr marL="0" marR="0" marT="0" marB="0"/>
                </a:tc>
                <a:tc>
                  <a:txBody>
                    <a:bodyPr/>
                    <a:lstStyle/>
                    <a:p>
                      <a:pPr algn="ctr">
                        <a:spcBef>
                          <a:spcPts val="720"/>
                        </a:spcBef>
                        <a:spcAft>
                          <a:spcPts val="0"/>
                        </a:spcAft>
                      </a:pPr>
                      <a:r>
                        <a:rPr lang="en-US" sz="1100">
                          <a:effectLst/>
                        </a:rPr>
                        <a:t>2,5</a:t>
                      </a:r>
                      <a:endParaRPr lang="es-ES" sz="1100">
                        <a:effectLst/>
                        <a:latin typeface="Arial"/>
                        <a:ea typeface="Arial"/>
                      </a:endParaRPr>
                    </a:p>
                  </a:txBody>
                  <a:tcPr marL="0" marR="0" marT="0" marB="0" anchor="ctr"/>
                </a:tc>
                <a:tc>
                  <a:txBody>
                    <a:bodyPr/>
                    <a:lstStyle/>
                    <a:p>
                      <a:pPr marL="17780" algn="ctr">
                        <a:spcBef>
                          <a:spcPts val="745"/>
                        </a:spcBef>
                        <a:spcAft>
                          <a:spcPts val="0"/>
                        </a:spcAft>
                      </a:pPr>
                      <a:r>
                        <a:rPr lang="en-US" sz="1100">
                          <a:effectLst/>
                        </a:rPr>
                        <a:t> </a:t>
                      </a:r>
                      <a:endParaRPr lang="es-ES" sz="1100">
                        <a:effectLst/>
                        <a:latin typeface="Arial"/>
                        <a:ea typeface="Arial"/>
                      </a:endParaRPr>
                    </a:p>
                  </a:txBody>
                  <a:tcPr marL="0" marR="0" marT="0" marB="0"/>
                </a:tc>
              </a:tr>
              <a:tr h="288271">
                <a:tc>
                  <a:txBody>
                    <a:bodyPr/>
                    <a:lstStyle/>
                    <a:p>
                      <a:pPr marL="17780">
                        <a:spcBef>
                          <a:spcPts val="710"/>
                        </a:spcBef>
                        <a:spcAft>
                          <a:spcPts val="0"/>
                        </a:spcAft>
                      </a:pPr>
                      <a:r>
                        <a:rPr lang="en-US" sz="1100">
                          <a:effectLst/>
                        </a:rPr>
                        <a:t>TOTALES</a:t>
                      </a:r>
                      <a:endParaRPr lang="es-ES" sz="1100">
                        <a:effectLst/>
                        <a:latin typeface="Arial"/>
                        <a:ea typeface="Arial"/>
                      </a:endParaRPr>
                    </a:p>
                  </a:txBody>
                  <a:tcPr marL="0" marR="0" marT="0" marB="0"/>
                </a:tc>
                <a:tc>
                  <a:txBody>
                    <a:bodyPr/>
                    <a:lstStyle/>
                    <a:p>
                      <a:pPr algn="ctr">
                        <a:spcBef>
                          <a:spcPts val="710"/>
                        </a:spcBef>
                        <a:spcAft>
                          <a:spcPts val="0"/>
                        </a:spcAft>
                      </a:pPr>
                      <a:r>
                        <a:rPr lang="en-US" sz="1100">
                          <a:effectLst/>
                        </a:rPr>
                        <a:t>25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dirty="0">
                          <a:effectLst/>
                        </a:rPr>
                        <a:t> </a:t>
                      </a:r>
                      <a:endParaRPr lang="es-ES" sz="11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1003526646"/>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1337825295"/>
              </p:ext>
            </p:extLst>
          </p:nvPr>
        </p:nvGraphicFramePr>
        <p:xfrm>
          <a:off x="1043608" y="1412776"/>
          <a:ext cx="2088232" cy="3526790"/>
        </p:xfrm>
        <a:graphic>
          <a:graphicData uri="http://schemas.openxmlformats.org/drawingml/2006/table">
            <a:tbl>
              <a:tblPr firstRow="1" firstCol="1" lastRow="1" lastCol="1" bandRow="1" bandCol="1">
                <a:tableStyleId>{5C22544A-7EE6-4342-B048-85BDC9FD1C3A}</a:tableStyleId>
              </a:tblPr>
              <a:tblGrid>
                <a:gridCol w="1155338"/>
                <a:gridCol w="708085"/>
                <a:gridCol w="224809"/>
              </a:tblGrid>
              <a:tr h="288290">
                <a:tc>
                  <a:txBody>
                    <a:bodyPr/>
                    <a:lstStyle/>
                    <a:p>
                      <a:pPr marL="292100" algn="ctr">
                        <a:spcBef>
                          <a:spcPts val="735"/>
                        </a:spcBef>
                        <a:spcAft>
                          <a:spcPts val="0"/>
                        </a:spcAft>
                      </a:pPr>
                      <a:r>
                        <a:rPr lang="en-US" sz="1400" dirty="0" smtClean="0">
                          <a:effectLst/>
                        </a:rPr>
                        <a:t>4º</a:t>
                      </a:r>
                      <a:endParaRPr lang="es-ES" sz="1100" dirty="0">
                        <a:effectLst/>
                        <a:latin typeface="Arial"/>
                        <a:ea typeface="Arial"/>
                      </a:endParaRPr>
                    </a:p>
                  </a:txBody>
                  <a:tcPr marL="0" marR="0" marT="0" marB="0" anchor="ctr"/>
                </a:tc>
                <a:tc>
                  <a:txBody>
                    <a:bodyPr/>
                    <a:lstStyle/>
                    <a:p>
                      <a:pPr algn="ctr">
                        <a:spcBef>
                          <a:spcPts val="735"/>
                        </a:spcBef>
                        <a:spcAft>
                          <a:spcPts val="0"/>
                        </a:spcAft>
                      </a:pPr>
                      <a:r>
                        <a:rPr lang="en-US" sz="900">
                          <a:effectLst/>
                        </a:rPr>
                        <a:t>HORAS SEMANALES</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288290">
                <a:tc>
                  <a:txBody>
                    <a:bodyPr/>
                    <a:lstStyle/>
                    <a:p>
                      <a:pPr marL="74295">
                        <a:spcBef>
                          <a:spcPts val="760"/>
                        </a:spcBef>
                        <a:spcAft>
                          <a:spcPts val="0"/>
                        </a:spcAft>
                      </a:pPr>
                      <a:r>
                        <a:rPr lang="en-US" sz="1100">
                          <a:effectLst/>
                        </a:rPr>
                        <a:t>Social Science</a:t>
                      </a:r>
                      <a:endParaRPr lang="es-ES" sz="1100">
                        <a:effectLst/>
                        <a:latin typeface="Arial"/>
                        <a:ea typeface="Arial"/>
                      </a:endParaRPr>
                    </a:p>
                  </a:txBody>
                  <a:tcPr marL="0" marR="0" marT="0" marB="0"/>
                </a:tc>
                <a:tc>
                  <a:txBody>
                    <a:bodyPr/>
                    <a:lstStyle/>
                    <a:p>
                      <a:pPr algn="ctr">
                        <a:spcBef>
                          <a:spcPts val="760"/>
                        </a:spcBef>
                        <a:spcAft>
                          <a:spcPts val="0"/>
                        </a:spcAft>
                      </a:pPr>
                      <a:r>
                        <a:rPr lang="en-US" sz="1100">
                          <a:effectLst/>
                        </a:rPr>
                        <a:t>2,5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288290">
                <a:tc>
                  <a:txBody>
                    <a:bodyPr/>
                    <a:lstStyle/>
                    <a:p>
                      <a:pPr marL="74295">
                        <a:spcBef>
                          <a:spcPts val="795"/>
                        </a:spcBef>
                        <a:spcAft>
                          <a:spcPts val="0"/>
                        </a:spcAft>
                      </a:pPr>
                      <a:r>
                        <a:rPr lang="en-US" sz="1100">
                          <a:effectLst/>
                        </a:rPr>
                        <a:t>Ciencias de la Naturaleza</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2,5</a:t>
                      </a:r>
                      <a:endParaRPr lang="es-ES" sz="1100">
                        <a:effectLst/>
                        <a:latin typeface="Arial"/>
                        <a:ea typeface="Arial"/>
                      </a:endParaRPr>
                    </a:p>
                  </a:txBody>
                  <a:tcPr marL="0" marR="0" marT="0" marB="0" anchor="ctr"/>
                </a:tc>
                <a:tc>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288290">
                <a:tc>
                  <a:txBody>
                    <a:bodyPr/>
                    <a:lstStyle/>
                    <a:p>
                      <a:pPr marL="74295">
                        <a:spcBef>
                          <a:spcPts val="795"/>
                        </a:spcBef>
                        <a:spcAft>
                          <a:spcPts val="0"/>
                        </a:spcAft>
                      </a:pPr>
                      <a:r>
                        <a:rPr lang="en-US" sz="1100">
                          <a:effectLst/>
                        </a:rPr>
                        <a:t>Lengua Castellana y Literatura</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4,5</a:t>
                      </a:r>
                      <a:endParaRPr lang="es-ES" sz="1100">
                        <a:effectLst/>
                        <a:latin typeface="Arial"/>
                        <a:ea typeface="Arial"/>
                      </a:endParaRPr>
                    </a:p>
                  </a:txBody>
                  <a:tcPr marL="0" marR="0" marT="0" marB="0" anchor="ctr"/>
                </a:tc>
                <a:tc rowSpan="6">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288290">
                <a:tc>
                  <a:txBody>
                    <a:bodyPr/>
                    <a:lstStyle/>
                    <a:p>
                      <a:pPr marL="74295">
                        <a:spcBef>
                          <a:spcPts val="795"/>
                        </a:spcBef>
                        <a:spcAft>
                          <a:spcPts val="0"/>
                        </a:spcAft>
                      </a:pPr>
                      <a:r>
                        <a:rPr lang="en-US" sz="1100">
                          <a:effectLst/>
                        </a:rPr>
                        <a:t>Matemáticas</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4,5</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795"/>
                        </a:spcBef>
                        <a:spcAft>
                          <a:spcPts val="0"/>
                        </a:spcAft>
                      </a:pPr>
                      <a:r>
                        <a:rPr lang="en-US" sz="1100">
                          <a:effectLst/>
                        </a:rPr>
                        <a:t>Inglés</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4</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745"/>
                        </a:spcBef>
                        <a:spcAft>
                          <a:spcPts val="0"/>
                        </a:spcAft>
                      </a:pPr>
                      <a:r>
                        <a:rPr lang="en-US" sz="1100">
                          <a:effectLst/>
                        </a:rPr>
                        <a:t>Educación Artística</a:t>
                      </a:r>
                      <a:endParaRPr lang="es-ES" sz="1100">
                        <a:effectLst/>
                        <a:latin typeface="Arial"/>
                        <a:ea typeface="Arial"/>
                      </a:endParaRPr>
                    </a:p>
                  </a:txBody>
                  <a:tcPr marL="0" marR="0" marT="0" marB="0"/>
                </a:tc>
                <a:tc>
                  <a:txBody>
                    <a:bodyPr/>
                    <a:lstStyle/>
                    <a:p>
                      <a:pPr algn="ctr">
                        <a:spcBef>
                          <a:spcPts val="745"/>
                        </a:spcBef>
                        <a:spcAft>
                          <a:spcPts val="0"/>
                        </a:spcAft>
                      </a:pPr>
                      <a:r>
                        <a:rPr lang="en-US" sz="1100">
                          <a:effectLst/>
                          <a:highlight>
                            <a:srgbClr val="FFFF00"/>
                          </a:highlight>
                        </a:rPr>
                        <a:t>2</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805"/>
                        </a:spcBef>
                        <a:spcAft>
                          <a:spcPts val="0"/>
                        </a:spcAft>
                      </a:pPr>
                      <a:r>
                        <a:rPr lang="en-US" sz="1100">
                          <a:effectLst/>
                        </a:rPr>
                        <a:t>Educación Física</a:t>
                      </a:r>
                      <a:endParaRPr lang="es-ES" sz="1100">
                        <a:effectLst/>
                        <a:latin typeface="Arial"/>
                        <a:ea typeface="Arial"/>
                      </a:endParaRPr>
                    </a:p>
                  </a:txBody>
                  <a:tcPr marL="0" marR="0" marT="0" marB="0"/>
                </a:tc>
                <a:tc>
                  <a:txBody>
                    <a:bodyPr/>
                    <a:lstStyle/>
                    <a:p>
                      <a:pPr algn="ctr">
                        <a:spcBef>
                          <a:spcPts val="805"/>
                        </a:spcBef>
                        <a:spcAft>
                          <a:spcPts val="0"/>
                        </a:spcAft>
                      </a:pPr>
                      <a:r>
                        <a:rPr lang="en-US" sz="1100" dirty="0">
                          <a:effectLst/>
                          <a:highlight>
                            <a:srgbClr val="FFFF00"/>
                          </a:highlight>
                        </a:rPr>
                        <a:t>1,5</a:t>
                      </a:r>
                      <a:endParaRPr lang="es-ES" sz="1100" dirty="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795"/>
                        </a:spcBef>
                        <a:spcAft>
                          <a:spcPts val="0"/>
                        </a:spcAft>
                      </a:pPr>
                      <a:r>
                        <a:rPr lang="en-US" sz="1100">
                          <a:effectLst/>
                        </a:rPr>
                        <a:t>Religión</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1</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17780">
                        <a:spcBef>
                          <a:spcPts val="720"/>
                        </a:spcBef>
                        <a:spcAft>
                          <a:spcPts val="0"/>
                        </a:spcAft>
                      </a:pPr>
                      <a:r>
                        <a:rPr lang="en-US" sz="1100">
                          <a:effectLst/>
                        </a:rPr>
                        <a:t>RECREO</a:t>
                      </a:r>
                      <a:endParaRPr lang="es-ES" sz="1100">
                        <a:effectLst/>
                        <a:latin typeface="Arial"/>
                        <a:ea typeface="Arial"/>
                      </a:endParaRPr>
                    </a:p>
                  </a:txBody>
                  <a:tcPr marL="0" marR="0" marT="0" marB="0"/>
                </a:tc>
                <a:tc>
                  <a:txBody>
                    <a:bodyPr/>
                    <a:lstStyle/>
                    <a:p>
                      <a:pPr algn="ctr">
                        <a:spcBef>
                          <a:spcPts val="720"/>
                        </a:spcBef>
                        <a:spcAft>
                          <a:spcPts val="0"/>
                        </a:spcAft>
                      </a:pPr>
                      <a:r>
                        <a:rPr lang="en-US" sz="1100">
                          <a:effectLst/>
                        </a:rPr>
                        <a:t>2,5</a:t>
                      </a:r>
                      <a:endParaRPr lang="es-ES" sz="1100">
                        <a:effectLst/>
                        <a:latin typeface="Arial"/>
                        <a:ea typeface="Arial"/>
                      </a:endParaRPr>
                    </a:p>
                  </a:txBody>
                  <a:tcPr marL="0" marR="0" marT="0" marB="0" anchor="ctr"/>
                </a:tc>
                <a:tc>
                  <a:txBody>
                    <a:bodyPr/>
                    <a:lstStyle/>
                    <a:p>
                      <a:pPr marL="17780" algn="ctr">
                        <a:spcBef>
                          <a:spcPts val="745"/>
                        </a:spcBef>
                        <a:spcAft>
                          <a:spcPts val="0"/>
                        </a:spcAft>
                      </a:pPr>
                      <a:r>
                        <a:rPr lang="en-US" sz="1100">
                          <a:effectLst/>
                        </a:rPr>
                        <a:t> </a:t>
                      </a:r>
                      <a:endParaRPr lang="es-ES" sz="1100">
                        <a:effectLst/>
                        <a:latin typeface="Arial"/>
                        <a:ea typeface="Arial"/>
                      </a:endParaRPr>
                    </a:p>
                  </a:txBody>
                  <a:tcPr marL="0" marR="0" marT="0" marB="0"/>
                </a:tc>
              </a:tr>
              <a:tr h="288290">
                <a:tc>
                  <a:txBody>
                    <a:bodyPr/>
                    <a:lstStyle/>
                    <a:p>
                      <a:pPr marL="17780">
                        <a:spcBef>
                          <a:spcPts val="710"/>
                        </a:spcBef>
                        <a:spcAft>
                          <a:spcPts val="0"/>
                        </a:spcAft>
                      </a:pPr>
                      <a:r>
                        <a:rPr lang="en-US" sz="1100">
                          <a:effectLst/>
                        </a:rPr>
                        <a:t>TOTALES</a:t>
                      </a:r>
                      <a:endParaRPr lang="es-ES" sz="1100">
                        <a:effectLst/>
                        <a:latin typeface="Arial"/>
                        <a:ea typeface="Arial"/>
                      </a:endParaRPr>
                    </a:p>
                  </a:txBody>
                  <a:tcPr marL="0" marR="0" marT="0" marB="0"/>
                </a:tc>
                <a:tc>
                  <a:txBody>
                    <a:bodyPr/>
                    <a:lstStyle/>
                    <a:p>
                      <a:pPr algn="ctr">
                        <a:spcBef>
                          <a:spcPts val="710"/>
                        </a:spcBef>
                        <a:spcAft>
                          <a:spcPts val="0"/>
                        </a:spcAft>
                      </a:pPr>
                      <a:r>
                        <a:rPr lang="en-US" sz="1100">
                          <a:effectLst/>
                        </a:rPr>
                        <a:t>25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dirty="0">
                          <a:effectLst/>
                        </a:rPr>
                        <a:t> </a:t>
                      </a:r>
                      <a:endParaRPr lang="es-ES" sz="1100" dirty="0">
                        <a:effectLst/>
                        <a:latin typeface="Calibri"/>
                        <a:ea typeface="Calibri"/>
                        <a:cs typeface="Times New Roman"/>
                      </a:endParaRPr>
                    </a:p>
                  </a:txBody>
                  <a:tcPr marL="0" marR="0" marT="0" marB="0" anchor="ctr"/>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3085785009"/>
              </p:ext>
            </p:extLst>
          </p:nvPr>
        </p:nvGraphicFramePr>
        <p:xfrm>
          <a:off x="5436096" y="1340768"/>
          <a:ext cx="2160241" cy="3665220"/>
        </p:xfrm>
        <a:graphic>
          <a:graphicData uri="http://schemas.openxmlformats.org/drawingml/2006/table">
            <a:tbl>
              <a:tblPr firstRow="1" firstCol="1" lastRow="1" lastCol="1" bandRow="1" bandCol="1">
                <a:tableStyleId>{5C22544A-7EE6-4342-B048-85BDC9FD1C3A}</a:tableStyleId>
              </a:tblPr>
              <a:tblGrid>
                <a:gridCol w="1195177"/>
                <a:gridCol w="732502"/>
                <a:gridCol w="232562"/>
              </a:tblGrid>
              <a:tr h="288290">
                <a:tc>
                  <a:txBody>
                    <a:bodyPr/>
                    <a:lstStyle/>
                    <a:p>
                      <a:pPr marL="292100" algn="ctr">
                        <a:spcBef>
                          <a:spcPts val="735"/>
                        </a:spcBef>
                        <a:spcAft>
                          <a:spcPts val="0"/>
                        </a:spcAft>
                      </a:pPr>
                      <a:r>
                        <a:rPr lang="en-US" sz="1400" dirty="0">
                          <a:effectLst/>
                        </a:rPr>
                        <a:t>6º DE PRIMARIA</a:t>
                      </a:r>
                      <a:endParaRPr lang="es-ES" sz="1100" dirty="0">
                        <a:effectLst/>
                        <a:latin typeface="Arial"/>
                        <a:ea typeface="Arial"/>
                      </a:endParaRPr>
                    </a:p>
                  </a:txBody>
                  <a:tcPr marL="0" marR="0" marT="0" marB="0" anchor="ctr"/>
                </a:tc>
                <a:tc>
                  <a:txBody>
                    <a:bodyPr/>
                    <a:lstStyle/>
                    <a:p>
                      <a:pPr algn="ctr">
                        <a:spcBef>
                          <a:spcPts val="735"/>
                        </a:spcBef>
                        <a:spcAft>
                          <a:spcPts val="0"/>
                        </a:spcAft>
                      </a:pPr>
                      <a:r>
                        <a:rPr lang="en-US" sz="900" dirty="0">
                          <a:effectLst/>
                        </a:rPr>
                        <a:t>HORAS SEMANALES</a:t>
                      </a:r>
                      <a:endParaRPr lang="es-ES" sz="1100" dirty="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288290">
                <a:tc>
                  <a:txBody>
                    <a:bodyPr/>
                    <a:lstStyle/>
                    <a:p>
                      <a:pPr marL="74295">
                        <a:spcBef>
                          <a:spcPts val="760"/>
                        </a:spcBef>
                        <a:spcAft>
                          <a:spcPts val="0"/>
                        </a:spcAft>
                      </a:pPr>
                      <a:r>
                        <a:rPr lang="en-US" sz="1100">
                          <a:effectLst/>
                        </a:rPr>
                        <a:t>Social Science</a:t>
                      </a:r>
                      <a:endParaRPr lang="es-ES" sz="1100">
                        <a:effectLst/>
                        <a:latin typeface="Arial"/>
                        <a:ea typeface="Arial"/>
                      </a:endParaRPr>
                    </a:p>
                  </a:txBody>
                  <a:tcPr marL="0" marR="0" marT="0" marB="0"/>
                </a:tc>
                <a:tc>
                  <a:txBody>
                    <a:bodyPr/>
                    <a:lstStyle/>
                    <a:p>
                      <a:pPr algn="ctr">
                        <a:spcBef>
                          <a:spcPts val="760"/>
                        </a:spcBef>
                        <a:spcAft>
                          <a:spcPts val="0"/>
                        </a:spcAft>
                      </a:pPr>
                      <a:r>
                        <a:rPr lang="en-US" sz="1100">
                          <a:effectLst/>
                        </a:rPr>
                        <a:t>2,5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288290">
                <a:tc>
                  <a:txBody>
                    <a:bodyPr/>
                    <a:lstStyle/>
                    <a:p>
                      <a:pPr marL="74295">
                        <a:spcBef>
                          <a:spcPts val="795"/>
                        </a:spcBef>
                        <a:spcAft>
                          <a:spcPts val="0"/>
                        </a:spcAft>
                      </a:pPr>
                      <a:r>
                        <a:rPr lang="en-US" sz="1100">
                          <a:effectLst/>
                        </a:rPr>
                        <a:t>Ciencias de la Naturaleza</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2,5</a:t>
                      </a:r>
                      <a:endParaRPr lang="es-ES" sz="1100">
                        <a:effectLst/>
                        <a:latin typeface="Arial"/>
                        <a:ea typeface="Arial"/>
                      </a:endParaRPr>
                    </a:p>
                  </a:txBody>
                  <a:tcPr marL="0" marR="0" marT="0" marB="0" anchor="ctr"/>
                </a:tc>
                <a:tc>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288290">
                <a:tc>
                  <a:txBody>
                    <a:bodyPr/>
                    <a:lstStyle/>
                    <a:p>
                      <a:pPr marL="74295">
                        <a:spcBef>
                          <a:spcPts val="795"/>
                        </a:spcBef>
                        <a:spcAft>
                          <a:spcPts val="0"/>
                        </a:spcAft>
                      </a:pPr>
                      <a:r>
                        <a:rPr lang="en-US" sz="1100">
                          <a:effectLst/>
                        </a:rPr>
                        <a:t>Lengua Castellana y Literatura</a:t>
                      </a:r>
                      <a:endParaRPr lang="es-ES" sz="1100">
                        <a:effectLst/>
                        <a:latin typeface="Arial"/>
                        <a:ea typeface="Arial"/>
                      </a:endParaRPr>
                    </a:p>
                  </a:txBody>
                  <a:tcPr marL="0" marR="0" marT="0" marB="0"/>
                </a:tc>
                <a:tc>
                  <a:txBody>
                    <a:bodyPr/>
                    <a:lstStyle/>
                    <a:p>
                      <a:pPr algn="ctr">
                        <a:spcBef>
                          <a:spcPts val="795"/>
                        </a:spcBef>
                        <a:spcAft>
                          <a:spcPts val="0"/>
                        </a:spcAft>
                      </a:pPr>
                      <a:r>
                        <a:rPr lang="en-US" sz="1100" dirty="0">
                          <a:effectLst/>
                          <a:highlight>
                            <a:srgbClr val="FFFF00"/>
                          </a:highlight>
                        </a:rPr>
                        <a:t>4,5</a:t>
                      </a:r>
                      <a:endParaRPr lang="es-ES" sz="1100" dirty="0">
                        <a:effectLst/>
                        <a:latin typeface="Arial"/>
                        <a:ea typeface="Arial"/>
                      </a:endParaRPr>
                    </a:p>
                  </a:txBody>
                  <a:tcPr marL="0" marR="0" marT="0" marB="0" anchor="ctr"/>
                </a:tc>
                <a:tc rowSpan="6">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288290">
                <a:tc>
                  <a:txBody>
                    <a:bodyPr/>
                    <a:lstStyle/>
                    <a:p>
                      <a:pPr marL="74295">
                        <a:spcBef>
                          <a:spcPts val="795"/>
                        </a:spcBef>
                        <a:spcAft>
                          <a:spcPts val="0"/>
                        </a:spcAft>
                      </a:pPr>
                      <a:r>
                        <a:rPr lang="en-US" sz="1100" dirty="0" err="1">
                          <a:effectLst/>
                        </a:rPr>
                        <a:t>Matemáticas</a:t>
                      </a:r>
                      <a:endParaRPr lang="es-ES" sz="1100" dirty="0">
                        <a:effectLst/>
                        <a:latin typeface="Arial"/>
                        <a:ea typeface="Arial"/>
                      </a:endParaRPr>
                    </a:p>
                  </a:txBody>
                  <a:tcPr marL="0" marR="0" marT="0" marB="0"/>
                </a:tc>
                <a:tc>
                  <a:txBody>
                    <a:bodyPr/>
                    <a:lstStyle/>
                    <a:p>
                      <a:pPr algn="ctr">
                        <a:spcBef>
                          <a:spcPts val="795"/>
                        </a:spcBef>
                        <a:spcAft>
                          <a:spcPts val="0"/>
                        </a:spcAft>
                      </a:pPr>
                      <a:r>
                        <a:rPr lang="en-US" sz="1100">
                          <a:effectLst/>
                        </a:rPr>
                        <a:t>4,5</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795"/>
                        </a:spcBef>
                        <a:spcAft>
                          <a:spcPts val="0"/>
                        </a:spcAft>
                      </a:pPr>
                      <a:r>
                        <a:rPr lang="en-US" sz="1100">
                          <a:effectLst/>
                        </a:rPr>
                        <a:t>Inglés</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4</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745"/>
                        </a:spcBef>
                        <a:spcAft>
                          <a:spcPts val="0"/>
                        </a:spcAft>
                      </a:pPr>
                      <a:r>
                        <a:rPr lang="en-US" sz="1100">
                          <a:effectLst/>
                        </a:rPr>
                        <a:t>Educación Artística</a:t>
                      </a:r>
                      <a:endParaRPr lang="es-ES" sz="1100">
                        <a:effectLst/>
                        <a:latin typeface="Arial"/>
                        <a:ea typeface="Arial"/>
                      </a:endParaRPr>
                    </a:p>
                  </a:txBody>
                  <a:tcPr marL="0" marR="0" marT="0" marB="0"/>
                </a:tc>
                <a:tc>
                  <a:txBody>
                    <a:bodyPr/>
                    <a:lstStyle/>
                    <a:p>
                      <a:pPr algn="ctr">
                        <a:spcBef>
                          <a:spcPts val="745"/>
                        </a:spcBef>
                        <a:spcAft>
                          <a:spcPts val="0"/>
                        </a:spcAft>
                      </a:pPr>
                      <a:r>
                        <a:rPr lang="en-US" sz="1100">
                          <a:effectLst/>
                        </a:rPr>
                        <a:t>2</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805"/>
                        </a:spcBef>
                        <a:spcAft>
                          <a:spcPts val="0"/>
                        </a:spcAft>
                      </a:pPr>
                      <a:r>
                        <a:rPr lang="en-US" sz="1100">
                          <a:effectLst/>
                        </a:rPr>
                        <a:t>Educación Física</a:t>
                      </a:r>
                      <a:endParaRPr lang="es-ES" sz="1100">
                        <a:effectLst/>
                        <a:latin typeface="Arial"/>
                        <a:ea typeface="Arial"/>
                      </a:endParaRPr>
                    </a:p>
                  </a:txBody>
                  <a:tcPr marL="0" marR="0" marT="0" marB="0"/>
                </a:tc>
                <a:tc>
                  <a:txBody>
                    <a:bodyPr/>
                    <a:lstStyle/>
                    <a:p>
                      <a:pPr algn="ctr">
                        <a:spcBef>
                          <a:spcPts val="805"/>
                        </a:spcBef>
                        <a:spcAft>
                          <a:spcPts val="0"/>
                        </a:spcAft>
                      </a:pPr>
                      <a:r>
                        <a:rPr lang="en-US" sz="1100" dirty="0">
                          <a:effectLst/>
                          <a:highlight>
                            <a:srgbClr val="FFFF00"/>
                          </a:highlight>
                        </a:rPr>
                        <a:t>1.5</a:t>
                      </a:r>
                      <a:endParaRPr lang="es-ES" sz="1100" dirty="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795"/>
                        </a:spcBef>
                        <a:spcAft>
                          <a:spcPts val="0"/>
                        </a:spcAft>
                      </a:pPr>
                      <a:r>
                        <a:rPr lang="en-US" sz="1100">
                          <a:effectLst/>
                        </a:rPr>
                        <a:t>Religión</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1</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17780">
                        <a:spcBef>
                          <a:spcPts val="720"/>
                        </a:spcBef>
                        <a:spcAft>
                          <a:spcPts val="0"/>
                        </a:spcAft>
                      </a:pPr>
                      <a:r>
                        <a:rPr lang="en-US" sz="1100">
                          <a:effectLst/>
                        </a:rPr>
                        <a:t>RECREO</a:t>
                      </a:r>
                      <a:endParaRPr lang="es-ES" sz="1100">
                        <a:effectLst/>
                        <a:latin typeface="Arial"/>
                        <a:ea typeface="Arial"/>
                      </a:endParaRPr>
                    </a:p>
                  </a:txBody>
                  <a:tcPr marL="0" marR="0" marT="0" marB="0"/>
                </a:tc>
                <a:tc>
                  <a:txBody>
                    <a:bodyPr/>
                    <a:lstStyle/>
                    <a:p>
                      <a:pPr algn="ctr">
                        <a:spcBef>
                          <a:spcPts val="720"/>
                        </a:spcBef>
                        <a:spcAft>
                          <a:spcPts val="0"/>
                        </a:spcAft>
                      </a:pPr>
                      <a:r>
                        <a:rPr lang="en-US" sz="1100">
                          <a:effectLst/>
                        </a:rPr>
                        <a:t>2,5</a:t>
                      </a:r>
                      <a:endParaRPr lang="es-ES" sz="1100">
                        <a:effectLst/>
                        <a:latin typeface="Arial"/>
                        <a:ea typeface="Arial"/>
                      </a:endParaRPr>
                    </a:p>
                  </a:txBody>
                  <a:tcPr marL="0" marR="0" marT="0" marB="0" anchor="ctr"/>
                </a:tc>
                <a:tc>
                  <a:txBody>
                    <a:bodyPr/>
                    <a:lstStyle/>
                    <a:p>
                      <a:pPr marL="17780" algn="ctr">
                        <a:spcBef>
                          <a:spcPts val="745"/>
                        </a:spcBef>
                        <a:spcAft>
                          <a:spcPts val="0"/>
                        </a:spcAft>
                      </a:pPr>
                      <a:r>
                        <a:rPr lang="en-US" sz="1100">
                          <a:effectLst/>
                        </a:rPr>
                        <a:t> </a:t>
                      </a:r>
                      <a:endParaRPr lang="es-ES" sz="1100">
                        <a:effectLst/>
                        <a:latin typeface="Arial"/>
                        <a:ea typeface="Arial"/>
                      </a:endParaRPr>
                    </a:p>
                  </a:txBody>
                  <a:tcPr marL="0" marR="0" marT="0" marB="0"/>
                </a:tc>
              </a:tr>
              <a:tr h="288290">
                <a:tc>
                  <a:txBody>
                    <a:bodyPr/>
                    <a:lstStyle/>
                    <a:p>
                      <a:pPr marL="17780">
                        <a:spcBef>
                          <a:spcPts val="710"/>
                        </a:spcBef>
                        <a:spcAft>
                          <a:spcPts val="0"/>
                        </a:spcAft>
                      </a:pPr>
                      <a:r>
                        <a:rPr lang="en-US" sz="1100">
                          <a:effectLst/>
                        </a:rPr>
                        <a:t>TOTALES</a:t>
                      </a:r>
                      <a:endParaRPr lang="es-ES" sz="1100">
                        <a:effectLst/>
                        <a:latin typeface="Arial"/>
                        <a:ea typeface="Arial"/>
                      </a:endParaRPr>
                    </a:p>
                  </a:txBody>
                  <a:tcPr marL="0" marR="0" marT="0" marB="0"/>
                </a:tc>
                <a:tc>
                  <a:txBody>
                    <a:bodyPr/>
                    <a:lstStyle/>
                    <a:p>
                      <a:pPr algn="ctr">
                        <a:spcBef>
                          <a:spcPts val="710"/>
                        </a:spcBef>
                        <a:spcAft>
                          <a:spcPts val="0"/>
                        </a:spcAft>
                      </a:pPr>
                      <a:r>
                        <a:rPr lang="en-US" sz="1100">
                          <a:effectLst/>
                        </a:rPr>
                        <a:t>25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dirty="0">
                          <a:effectLst/>
                        </a:rPr>
                        <a:t> </a:t>
                      </a:r>
                      <a:endParaRPr lang="es-ES" sz="1100" dirty="0">
                        <a:effectLst/>
                        <a:latin typeface="Calibri"/>
                        <a:ea typeface="Calibri"/>
                        <a:cs typeface="Times New Roman"/>
                      </a:endParaRPr>
                    </a:p>
                  </a:txBody>
                  <a:tcPr marL="0" marR="0" marT="0" marB="0" anchor="ctr"/>
                </a:tc>
              </a:tr>
            </a:tbl>
          </a:graphicData>
        </a:graphic>
      </p:graphicFrame>
      <p:graphicFrame>
        <p:nvGraphicFramePr>
          <p:cNvPr id="8" name="7 Tabla"/>
          <p:cNvGraphicFramePr>
            <a:graphicFrameLocks noGrp="1"/>
          </p:cNvGraphicFramePr>
          <p:nvPr>
            <p:extLst>
              <p:ext uri="{D42A27DB-BD31-4B8C-83A1-F6EECF244321}">
                <p14:modId xmlns:p14="http://schemas.microsoft.com/office/powerpoint/2010/main" val="2596095681"/>
              </p:ext>
            </p:extLst>
          </p:nvPr>
        </p:nvGraphicFramePr>
        <p:xfrm>
          <a:off x="3347864" y="1412776"/>
          <a:ext cx="1944216" cy="3526790"/>
        </p:xfrm>
        <a:graphic>
          <a:graphicData uri="http://schemas.openxmlformats.org/drawingml/2006/table">
            <a:tbl>
              <a:tblPr firstRow="1" firstCol="1" lastRow="1" lastCol="1" bandRow="1" bandCol="1">
                <a:tableStyleId>{5C22544A-7EE6-4342-B048-85BDC9FD1C3A}</a:tableStyleId>
              </a:tblPr>
              <a:tblGrid>
                <a:gridCol w="1075660"/>
                <a:gridCol w="659251"/>
                <a:gridCol w="209305"/>
              </a:tblGrid>
              <a:tr h="288290">
                <a:tc>
                  <a:txBody>
                    <a:bodyPr/>
                    <a:lstStyle/>
                    <a:p>
                      <a:pPr marL="292100" algn="ctr">
                        <a:spcBef>
                          <a:spcPts val="735"/>
                        </a:spcBef>
                        <a:spcAft>
                          <a:spcPts val="0"/>
                        </a:spcAft>
                      </a:pPr>
                      <a:r>
                        <a:rPr lang="en-US" sz="1400" dirty="0">
                          <a:effectLst/>
                        </a:rPr>
                        <a:t>5º </a:t>
                      </a:r>
                      <a:r>
                        <a:rPr lang="en-US" sz="1400" dirty="0" smtClean="0">
                          <a:effectLst/>
                        </a:rPr>
                        <a:t>DE</a:t>
                      </a:r>
                      <a:endParaRPr lang="es-ES" sz="1100" dirty="0">
                        <a:effectLst/>
                        <a:latin typeface="Arial"/>
                        <a:ea typeface="Arial"/>
                      </a:endParaRPr>
                    </a:p>
                  </a:txBody>
                  <a:tcPr marL="0" marR="0" marT="0" marB="0" anchor="ctr"/>
                </a:tc>
                <a:tc>
                  <a:txBody>
                    <a:bodyPr/>
                    <a:lstStyle/>
                    <a:p>
                      <a:pPr algn="ctr">
                        <a:spcBef>
                          <a:spcPts val="735"/>
                        </a:spcBef>
                        <a:spcAft>
                          <a:spcPts val="0"/>
                        </a:spcAft>
                      </a:pPr>
                      <a:r>
                        <a:rPr lang="en-US" sz="900">
                          <a:effectLst/>
                        </a:rPr>
                        <a:t>HORAS SEMANALES</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288290">
                <a:tc>
                  <a:txBody>
                    <a:bodyPr/>
                    <a:lstStyle/>
                    <a:p>
                      <a:pPr marL="74295">
                        <a:spcBef>
                          <a:spcPts val="760"/>
                        </a:spcBef>
                        <a:spcAft>
                          <a:spcPts val="0"/>
                        </a:spcAft>
                      </a:pPr>
                      <a:r>
                        <a:rPr lang="en-US" sz="1100">
                          <a:effectLst/>
                        </a:rPr>
                        <a:t>Social Science</a:t>
                      </a:r>
                      <a:endParaRPr lang="es-ES" sz="1100">
                        <a:effectLst/>
                        <a:latin typeface="Arial"/>
                        <a:ea typeface="Arial"/>
                      </a:endParaRPr>
                    </a:p>
                  </a:txBody>
                  <a:tcPr marL="0" marR="0" marT="0" marB="0"/>
                </a:tc>
                <a:tc>
                  <a:txBody>
                    <a:bodyPr/>
                    <a:lstStyle/>
                    <a:p>
                      <a:pPr algn="ctr">
                        <a:spcBef>
                          <a:spcPts val="760"/>
                        </a:spcBef>
                        <a:spcAft>
                          <a:spcPts val="0"/>
                        </a:spcAft>
                      </a:pPr>
                      <a:r>
                        <a:rPr lang="en-US" sz="1100">
                          <a:effectLst/>
                        </a:rPr>
                        <a:t>2,5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a:effectLst/>
                        </a:rPr>
                        <a:t> </a:t>
                      </a:r>
                      <a:endParaRPr lang="es-ES" sz="1100">
                        <a:effectLst/>
                        <a:latin typeface="Calibri"/>
                        <a:ea typeface="Calibri"/>
                        <a:cs typeface="Times New Roman"/>
                      </a:endParaRPr>
                    </a:p>
                  </a:txBody>
                  <a:tcPr marL="0" marR="0" marT="0" marB="0" anchor="ctr"/>
                </a:tc>
              </a:tr>
              <a:tr h="288290">
                <a:tc>
                  <a:txBody>
                    <a:bodyPr/>
                    <a:lstStyle/>
                    <a:p>
                      <a:pPr marL="74295">
                        <a:spcBef>
                          <a:spcPts val="795"/>
                        </a:spcBef>
                        <a:spcAft>
                          <a:spcPts val="0"/>
                        </a:spcAft>
                      </a:pPr>
                      <a:r>
                        <a:rPr lang="en-US" sz="1100">
                          <a:effectLst/>
                        </a:rPr>
                        <a:t>Ciencias de la Naturaleza</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rPr>
                        <a:t>2,5</a:t>
                      </a:r>
                      <a:endParaRPr lang="es-ES" sz="1100">
                        <a:effectLst/>
                        <a:latin typeface="Arial"/>
                        <a:ea typeface="Arial"/>
                      </a:endParaRPr>
                    </a:p>
                  </a:txBody>
                  <a:tcPr marL="0" marR="0" marT="0" marB="0" anchor="ctr"/>
                </a:tc>
                <a:tc>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288290">
                <a:tc>
                  <a:txBody>
                    <a:bodyPr/>
                    <a:lstStyle/>
                    <a:p>
                      <a:pPr marL="74295">
                        <a:spcBef>
                          <a:spcPts val="795"/>
                        </a:spcBef>
                        <a:spcAft>
                          <a:spcPts val="0"/>
                        </a:spcAft>
                      </a:pPr>
                      <a:r>
                        <a:rPr lang="en-US" sz="1100">
                          <a:effectLst/>
                        </a:rPr>
                        <a:t>Lengua Castellana y Literatura</a:t>
                      </a:r>
                      <a:endParaRPr lang="es-ES" sz="1100">
                        <a:effectLst/>
                        <a:latin typeface="Arial"/>
                        <a:ea typeface="Arial"/>
                      </a:endParaRPr>
                    </a:p>
                  </a:txBody>
                  <a:tcPr marL="0" marR="0" marT="0" marB="0"/>
                </a:tc>
                <a:tc>
                  <a:txBody>
                    <a:bodyPr/>
                    <a:lstStyle/>
                    <a:p>
                      <a:pPr algn="ctr">
                        <a:spcBef>
                          <a:spcPts val="795"/>
                        </a:spcBef>
                        <a:spcAft>
                          <a:spcPts val="0"/>
                        </a:spcAft>
                      </a:pPr>
                      <a:r>
                        <a:rPr lang="en-US" sz="1100" dirty="0">
                          <a:effectLst/>
                        </a:rPr>
                        <a:t>4,5</a:t>
                      </a:r>
                      <a:endParaRPr lang="es-ES" sz="1100" dirty="0">
                        <a:effectLst/>
                        <a:latin typeface="Arial"/>
                        <a:ea typeface="Arial"/>
                      </a:endParaRPr>
                    </a:p>
                  </a:txBody>
                  <a:tcPr marL="0" marR="0" marT="0" marB="0" anchor="ctr"/>
                </a:tc>
                <a:tc rowSpan="6">
                  <a:txBody>
                    <a:bodyPr/>
                    <a:lstStyle/>
                    <a:p>
                      <a:pPr marL="17780" algn="ctr">
                        <a:spcBef>
                          <a:spcPts val="795"/>
                        </a:spcBef>
                        <a:spcAft>
                          <a:spcPts val="0"/>
                        </a:spcAft>
                      </a:pPr>
                      <a:r>
                        <a:rPr lang="en-US" sz="1100">
                          <a:effectLst/>
                        </a:rPr>
                        <a:t> </a:t>
                      </a:r>
                      <a:endParaRPr lang="es-ES" sz="1100">
                        <a:effectLst/>
                        <a:latin typeface="Arial"/>
                        <a:ea typeface="Arial"/>
                      </a:endParaRPr>
                    </a:p>
                  </a:txBody>
                  <a:tcPr marL="0" marR="0" marT="0" marB="0"/>
                </a:tc>
              </a:tr>
              <a:tr h="288290">
                <a:tc>
                  <a:txBody>
                    <a:bodyPr/>
                    <a:lstStyle/>
                    <a:p>
                      <a:pPr marL="74295">
                        <a:spcBef>
                          <a:spcPts val="795"/>
                        </a:spcBef>
                        <a:spcAft>
                          <a:spcPts val="0"/>
                        </a:spcAft>
                      </a:pPr>
                      <a:r>
                        <a:rPr lang="en-US" sz="1100">
                          <a:effectLst/>
                        </a:rPr>
                        <a:t>Matemáticas</a:t>
                      </a:r>
                      <a:endParaRPr lang="es-ES" sz="1100">
                        <a:effectLst/>
                        <a:latin typeface="Arial"/>
                        <a:ea typeface="Arial"/>
                      </a:endParaRPr>
                    </a:p>
                  </a:txBody>
                  <a:tcPr marL="0" marR="0" marT="0" marB="0"/>
                </a:tc>
                <a:tc>
                  <a:txBody>
                    <a:bodyPr/>
                    <a:lstStyle/>
                    <a:p>
                      <a:pPr algn="ctr">
                        <a:spcBef>
                          <a:spcPts val="795"/>
                        </a:spcBef>
                        <a:spcAft>
                          <a:spcPts val="0"/>
                        </a:spcAft>
                      </a:pPr>
                      <a:r>
                        <a:rPr lang="en-US" sz="1100" dirty="0">
                          <a:effectLst/>
                        </a:rPr>
                        <a:t>4,5</a:t>
                      </a:r>
                      <a:endParaRPr lang="es-ES" sz="1100" dirty="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795"/>
                        </a:spcBef>
                        <a:spcAft>
                          <a:spcPts val="0"/>
                        </a:spcAft>
                      </a:pPr>
                      <a:r>
                        <a:rPr lang="en-US" sz="1100">
                          <a:effectLst/>
                        </a:rPr>
                        <a:t>Inglés</a:t>
                      </a:r>
                      <a:endParaRPr lang="es-ES" sz="1100">
                        <a:effectLst/>
                        <a:latin typeface="Arial"/>
                        <a:ea typeface="Arial"/>
                      </a:endParaRPr>
                    </a:p>
                  </a:txBody>
                  <a:tcPr marL="0" marR="0" marT="0" marB="0"/>
                </a:tc>
                <a:tc>
                  <a:txBody>
                    <a:bodyPr/>
                    <a:lstStyle/>
                    <a:p>
                      <a:pPr algn="ctr">
                        <a:spcBef>
                          <a:spcPts val="795"/>
                        </a:spcBef>
                        <a:spcAft>
                          <a:spcPts val="0"/>
                        </a:spcAft>
                      </a:pPr>
                      <a:r>
                        <a:rPr lang="en-US" sz="1100">
                          <a:effectLst/>
                          <a:highlight>
                            <a:srgbClr val="FFFF00"/>
                          </a:highlight>
                        </a:rPr>
                        <a:t>4</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745"/>
                        </a:spcBef>
                        <a:spcAft>
                          <a:spcPts val="0"/>
                        </a:spcAft>
                      </a:pPr>
                      <a:r>
                        <a:rPr lang="en-US" sz="1100">
                          <a:effectLst/>
                        </a:rPr>
                        <a:t>Educación Artística</a:t>
                      </a:r>
                      <a:endParaRPr lang="es-ES" sz="1100">
                        <a:effectLst/>
                        <a:latin typeface="Arial"/>
                        <a:ea typeface="Arial"/>
                      </a:endParaRPr>
                    </a:p>
                  </a:txBody>
                  <a:tcPr marL="0" marR="0" marT="0" marB="0"/>
                </a:tc>
                <a:tc>
                  <a:txBody>
                    <a:bodyPr/>
                    <a:lstStyle/>
                    <a:p>
                      <a:pPr algn="ctr">
                        <a:spcBef>
                          <a:spcPts val="745"/>
                        </a:spcBef>
                        <a:spcAft>
                          <a:spcPts val="0"/>
                        </a:spcAft>
                      </a:pPr>
                      <a:r>
                        <a:rPr lang="en-US" sz="1100">
                          <a:effectLst/>
                        </a:rPr>
                        <a:t>2</a:t>
                      </a:r>
                      <a:endParaRPr lang="es-ES" sz="110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805"/>
                        </a:spcBef>
                        <a:spcAft>
                          <a:spcPts val="0"/>
                        </a:spcAft>
                      </a:pPr>
                      <a:r>
                        <a:rPr lang="en-US" sz="1100">
                          <a:effectLst/>
                        </a:rPr>
                        <a:t>Educación Física</a:t>
                      </a:r>
                      <a:endParaRPr lang="es-ES" sz="1100">
                        <a:effectLst/>
                        <a:latin typeface="Arial"/>
                        <a:ea typeface="Arial"/>
                      </a:endParaRPr>
                    </a:p>
                  </a:txBody>
                  <a:tcPr marL="0" marR="0" marT="0" marB="0"/>
                </a:tc>
                <a:tc>
                  <a:txBody>
                    <a:bodyPr/>
                    <a:lstStyle/>
                    <a:p>
                      <a:pPr algn="ctr">
                        <a:spcBef>
                          <a:spcPts val="805"/>
                        </a:spcBef>
                        <a:spcAft>
                          <a:spcPts val="0"/>
                        </a:spcAft>
                      </a:pPr>
                      <a:r>
                        <a:rPr lang="en-US" sz="1100" dirty="0">
                          <a:effectLst/>
                          <a:highlight>
                            <a:srgbClr val="FFFF00"/>
                          </a:highlight>
                        </a:rPr>
                        <a:t>1.5</a:t>
                      </a:r>
                      <a:endParaRPr lang="es-ES" sz="1100" dirty="0">
                        <a:effectLst/>
                        <a:latin typeface="Arial"/>
                        <a:ea typeface="Arial"/>
                      </a:endParaRPr>
                    </a:p>
                  </a:txBody>
                  <a:tcPr marL="0" marR="0" marT="0" marB="0" anchor="ctr"/>
                </a:tc>
                <a:tc vMerge="1">
                  <a:txBody>
                    <a:bodyPr/>
                    <a:lstStyle/>
                    <a:p>
                      <a:endParaRPr lang="es-ES"/>
                    </a:p>
                  </a:txBody>
                  <a:tcPr/>
                </a:tc>
              </a:tr>
              <a:tr h="288290">
                <a:tc>
                  <a:txBody>
                    <a:bodyPr/>
                    <a:lstStyle/>
                    <a:p>
                      <a:pPr marL="74295">
                        <a:spcBef>
                          <a:spcPts val="795"/>
                        </a:spcBef>
                        <a:spcAft>
                          <a:spcPts val="0"/>
                        </a:spcAft>
                      </a:pPr>
                      <a:r>
                        <a:rPr lang="en-US" sz="1100">
                          <a:effectLst/>
                        </a:rPr>
                        <a:t>Religión</a:t>
                      </a:r>
                      <a:endParaRPr lang="es-ES" sz="1100">
                        <a:effectLst/>
                        <a:latin typeface="Arial"/>
                        <a:ea typeface="Arial"/>
                      </a:endParaRPr>
                    </a:p>
                  </a:txBody>
                  <a:tcPr marL="0" marR="0" marT="0" marB="0"/>
                </a:tc>
                <a:tc>
                  <a:txBody>
                    <a:bodyPr/>
                    <a:lstStyle/>
                    <a:p>
                      <a:pPr algn="ctr">
                        <a:spcBef>
                          <a:spcPts val="795"/>
                        </a:spcBef>
                        <a:spcAft>
                          <a:spcPts val="0"/>
                        </a:spcAft>
                      </a:pPr>
                      <a:r>
                        <a:rPr lang="en-US" sz="1100" dirty="0">
                          <a:effectLst/>
                        </a:rPr>
                        <a:t>1</a:t>
                      </a:r>
                      <a:endParaRPr lang="es-ES" sz="1100" dirty="0">
                        <a:effectLst/>
                        <a:latin typeface="Arial"/>
                        <a:ea typeface="Arial"/>
                      </a:endParaRPr>
                    </a:p>
                  </a:txBody>
                  <a:tcPr marL="0" marR="0" marT="0" marB="0" anchor="ctr"/>
                </a:tc>
                <a:tc vMerge="1">
                  <a:txBody>
                    <a:bodyPr/>
                    <a:lstStyle/>
                    <a:p>
                      <a:endParaRPr lang="es-ES"/>
                    </a:p>
                  </a:txBody>
                  <a:tcPr/>
                </a:tc>
              </a:tr>
              <a:tr h="288290">
                <a:tc>
                  <a:txBody>
                    <a:bodyPr/>
                    <a:lstStyle/>
                    <a:p>
                      <a:pPr marL="17780">
                        <a:spcBef>
                          <a:spcPts val="720"/>
                        </a:spcBef>
                        <a:spcAft>
                          <a:spcPts val="0"/>
                        </a:spcAft>
                      </a:pPr>
                      <a:r>
                        <a:rPr lang="en-US" sz="1100">
                          <a:effectLst/>
                        </a:rPr>
                        <a:t>RECREO</a:t>
                      </a:r>
                      <a:endParaRPr lang="es-ES" sz="1100">
                        <a:effectLst/>
                        <a:latin typeface="Arial"/>
                        <a:ea typeface="Arial"/>
                      </a:endParaRPr>
                    </a:p>
                  </a:txBody>
                  <a:tcPr marL="0" marR="0" marT="0" marB="0"/>
                </a:tc>
                <a:tc>
                  <a:txBody>
                    <a:bodyPr/>
                    <a:lstStyle/>
                    <a:p>
                      <a:pPr algn="ctr">
                        <a:spcBef>
                          <a:spcPts val="720"/>
                        </a:spcBef>
                        <a:spcAft>
                          <a:spcPts val="0"/>
                        </a:spcAft>
                      </a:pPr>
                      <a:r>
                        <a:rPr lang="en-US" sz="1100">
                          <a:effectLst/>
                        </a:rPr>
                        <a:t>2,5</a:t>
                      </a:r>
                      <a:endParaRPr lang="es-ES" sz="1100">
                        <a:effectLst/>
                        <a:latin typeface="Arial"/>
                        <a:ea typeface="Arial"/>
                      </a:endParaRPr>
                    </a:p>
                  </a:txBody>
                  <a:tcPr marL="0" marR="0" marT="0" marB="0" anchor="ctr"/>
                </a:tc>
                <a:tc>
                  <a:txBody>
                    <a:bodyPr/>
                    <a:lstStyle/>
                    <a:p>
                      <a:pPr marL="17780" algn="ctr">
                        <a:spcBef>
                          <a:spcPts val="745"/>
                        </a:spcBef>
                        <a:spcAft>
                          <a:spcPts val="0"/>
                        </a:spcAft>
                      </a:pPr>
                      <a:r>
                        <a:rPr lang="en-US" sz="1100">
                          <a:effectLst/>
                        </a:rPr>
                        <a:t> </a:t>
                      </a:r>
                      <a:endParaRPr lang="es-ES" sz="1100">
                        <a:effectLst/>
                        <a:latin typeface="Arial"/>
                        <a:ea typeface="Arial"/>
                      </a:endParaRPr>
                    </a:p>
                  </a:txBody>
                  <a:tcPr marL="0" marR="0" marT="0" marB="0"/>
                </a:tc>
              </a:tr>
              <a:tr h="288290">
                <a:tc>
                  <a:txBody>
                    <a:bodyPr/>
                    <a:lstStyle/>
                    <a:p>
                      <a:pPr marL="17780">
                        <a:spcBef>
                          <a:spcPts val="710"/>
                        </a:spcBef>
                        <a:spcAft>
                          <a:spcPts val="0"/>
                        </a:spcAft>
                      </a:pPr>
                      <a:r>
                        <a:rPr lang="en-US" sz="1100">
                          <a:effectLst/>
                        </a:rPr>
                        <a:t>TOTALES</a:t>
                      </a:r>
                      <a:endParaRPr lang="es-ES" sz="1100">
                        <a:effectLst/>
                        <a:latin typeface="Arial"/>
                        <a:ea typeface="Arial"/>
                      </a:endParaRPr>
                    </a:p>
                  </a:txBody>
                  <a:tcPr marL="0" marR="0" marT="0" marB="0"/>
                </a:tc>
                <a:tc>
                  <a:txBody>
                    <a:bodyPr/>
                    <a:lstStyle/>
                    <a:p>
                      <a:pPr algn="ctr">
                        <a:spcBef>
                          <a:spcPts val="710"/>
                        </a:spcBef>
                        <a:spcAft>
                          <a:spcPts val="0"/>
                        </a:spcAft>
                      </a:pPr>
                      <a:r>
                        <a:rPr lang="en-US" sz="1100">
                          <a:effectLst/>
                        </a:rPr>
                        <a:t>25</a:t>
                      </a:r>
                      <a:endParaRPr lang="es-ES" sz="1100">
                        <a:effectLst/>
                        <a:latin typeface="Arial"/>
                        <a:ea typeface="Arial"/>
                      </a:endParaRPr>
                    </a:p>
                  </a:txBody>
                  <a:tcPr marL="0" marR="0" marT="0" marB="0" anchor="ctr"/>
                </a:tc>
                <a:tc>
                  <a:txBody>
                    <a:bodyPr/>
                    <a:lstStyle/>
                    <a:p>
                      <a:pPr>
                        <a:lnSpc>
                          <a:spcPct val="115000"/>
                        </a:lnSpc>
                        <a:spcAft>
                          <a:spcPts val="1000"/>
                        </a:spcAft>
                      </a:pPr>
                      <a:r>
                        <a:rPr lang="es-ES" sz="1100" dirty="0">
                          <a:effectLst/>
                        </a:rPr>
                        <a:t> </a:t>
                      </a:r>
                      <a:endParaRPr lang="es-ES" sz="11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755657730"/>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a:t>RECURSO </a:t>
            </a:r>
            <a:r>
              <a:rPr lang="es-ES" b="1" dirty="0" smtClean="0"/>
              <a:t>HUMANOS</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567209457"/>
              </p:ext>
            </p:extLst>
          </p:nvPr>
        </p:nvGraphicFramePr>
        <p:xfrm>
          <a:off x="1691680" y="2492896"/>
          <a:ext cx="5488940" cy="1542288"/>
        </p:xfrm>
        <a:graphic>
          <a:graphicData uri="http://schemas.openxmlformats.org/drawingml/2006/table">
            <a:tbl>
              <a:tblPr firstRow="1" firstCol="1" bandRow="1">
                <a:tableStyleId>{5C22544A-7EE6-4342-B048-85BDC9FD1C3A}</a:tableStyleId>
              </a:tblPr>
              <a:tblGrid>
                <a:gridCol w="1508760"/>
                <a:gridCol w="3980180"/>
              </a:tblGrid>
              <a:tr h="0">
                <a:tc>
                  <a:txBody>
                    <a:bodyPr/>
                    <a:lstStyle/>
                    <a:p>
                      <a:pPr algn="ctr">
                        <a:lnSpc>
                          <a:spcPct val="115000"/>
                        </a:lnSpc>
                        <a:spcAft>
                          <a:spcPts val="0"/>
                        </a:spcAft>
                      </a:pPr>
                      <a:r>
                        <a:rPr lang="es-ES_tradnl" sz="1000">
                          <a:effectLst/>
                        </a:rPr>
                        <a:t>EDUCACIÓN INFANTIL</a:t>
                      </a:r>
                      <a:endParaRPr lang="es-ES"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S_tradnl" sz="900">
                          <a:effectLst/>
                        </a:rPr>
                        <a:t>2 (DEFINITIVOS)</a:t>
                      </a:r>
                      <a:endParaRPr lang="es-ES" sz="1100">
                        <a:effectLst/>
                        <a:latin typeface="Calibri"/>
                        <a:ea typeface="Calibri"/>
                        <a:cs typeface="Times New Roman"/>
                      </a:endParaRPr>
                    </a:p>
                  </a:txBody>
                  <a:tcPr marL="68580" marR="68580" marT="0" marB="0" anchor="ctr"/>
                </a:tc>
              </a:tr>
              <a:tr h="0">
                <a:tc>
                  <a:txBody>
                    <a:bodyPr/>
                    <a:lstStyle/>
                    <a:p>
                      <a:pPr algn="ctr">
                        <a:lnSpc>
                          <a:spcPct val="115000"/>
                        </a:lnSpc>
                        <a:spcAft>
                          <a:spcPts val="0"/>
                        </a:spcAft>
                      </a:pPr>
                      <a:r>
                        <a:rPr lang="es-ES_tradnl" sz="1000">
                          <a:effectLst/>
                        </a:rPr>
                        <a:t>PRIMARIA</a:t>
                      </a:r>
                      <a:endParaRPr lang="es-ES"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S_tradnl" sz="900" dirty="0">
                          <a:effectLst/>
                        </a:rPr>
                        <a:t>3 (DEFINITIVOS, PENDIENTES </a:t>
                      </a:r>
                      <a:r>
                        <a:rPr lang="es-ES_tradnl" sz="900" dirty="0" smtClean="0">
                          <a:effectLst/>
                        </a:rPr>
                        <a:t>DE</a:t>
                      </a:r>
                      <a:r>
                        <a:rPr lang="es-ES_tradnl" sz="900" baseline="0" dirty="0" smtClean="0">
                          <a:effectLst/>
                        </a:rPr>
                        <a:t> CONCURSO DE </a:t>
                      </a:r>
                      <a:r>
                        <a:rPr lang="es-ES_tradnl" sz="900" dirty="0" smtClean="0">
                          <a:effectLst/>
                        </a:rPr>
                        <a:t> TRASLADOS), </a:t>
                      </a:r>
                      <a:r>
                        <a:rPr lang="es-ES_tradnl" sz="900" dirty="0">
                          <a:effectLst/>
                        </a:rPr>
                        <a:t>1(DEFINITIVO), 2 (INTERINOS)</a:t>
                      </a:r>
                      <a:endParaRPr lang="es-ES" sz="1100" dirty="0">
                        <a:effectLst/>
                        <a:latin typeface="Calibri"/>
                        <a:ea typeface="Calibri"/>
                        <a:cs typeface="Times New Roman"/>
                      </a:endParaRPr>
                    </a:p>
                  </a:txBody>
                  <a:tcPr marL="68580" marR="68580" marT="0" marB="0" anchor="ctr"/>
                </a:tc>
              </a:tr>
              <a:tr h="0">
                <a:tc>
                  <a:txBody>
                    <a:bodyPr/>
                    <a:lstStyle/>
                    <a:p>
                      <a:pPr algn="ctr">
                        <a:lnSpc>
                          <a:spcPct val="115000"/>
                        </a:lnSpc>
                        <a:spcAft>
                          <a:spcPts val="0"/>
                        </a:spcAft>
                      </a:pPr>
                      <a:r>
                        <a:rPr lang="es-ES_tradnl" sz="1000">
                          <a:effectLst/>
                        </a:rPr>
                        <a:t>PRIMARIA BILINGÜE</a:t>
                      </a:r>
                      <a:endParaRPr lang="es-ES"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S_tradnl" sz="900" dirty="0">
                          <a:effectLst/>
                        </a:rPr>
                        <a:t>1 (DEFINITIVO PENDIENTE </a:t>
                      </a:r>
                      <a:r>
                        <a:rPr lang="es-ES_tradnl" sz="900" dirty="0" smtClean="0">
                          <a:effectLst/>
                        </a:rPr>
                        <a:t>DEL CONCURSO </a:t>
                      </a:r>
                      <a:r>
                        <a:rPr lang="es-ES_tradnl" sz="900" dirty="0">
                          <a:effectLst/>
                        </a:rPr>
                        <a:t>TRASLADO)</a:t>
                      </a:r>
                      <a:endParaRPr lang="es-ES" sz="1100" dirty="0">
                        <a:effectLst/>
                        <a:latin typeface="Calibri"/>
                        <a:ea typeface="Calibri"/>
                        <a:cs typeface="Times New Roman"/>
                      </a:endParaRPr>
                    </a:p>
                  </a:txBody>
                  <a:tcPr marL="68580" marR="68580" marT="0" marB="0" anchor="ctr"/>
                </a:tc>
              </a:tr>
              <a:tr h="0">
                <a:tc>
                  <a:txBody>
                    <a:bodyPr/>
                    <a:lstStyle/>
                    <a:p>
                      <a:pPr algn="ctr">
                        <a:lnSpc>
                          <a:spcPct val="115000"/>
                        </a:lnSpc>
                        <a:spcAft>
                          <a:spcPts val="0"/>
                        </a:spcAft>
                      </a:pPr>
                      <a:r>
                        <a:rPr lang="es-ES_tradnl" sz="1000">
                          <a:effectLst/>
                        </a:rPr>
                        <a:t>INGLÉS</a:t>
                      </a:r>
                      <a:endParaRPr lang="es-ES"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S_tradnl" sz="1000">
                          <a:effectLst/>
                        </a:rPr>
                        <a:t>1 ( INTERINO)</a:t>
                      </a:r>
                      <a:endParaRPr lang="es-ES" sz="1100">
                        <a:effectLst/>
                        <a:latin typeface="Calibri"/>
                        <a:ea typeface="Calibri"/>
                        <a:cs typeface="Times New Roman"/>
                      </a:endParaRPr>
                    </a:p>
                  </a:txBody>
                  <a:tcPr marL="68580" marR="68580" marT="0" marB="0" anchor="ctr"/>
                </a:tc>
              </a:tr>
              <a:tr h="0">
                <a:tc>
                  <a:txBody>
                    <a:bodyPr/>
                    <a:lstStyle/>
                    <a:p>
                      <a:pPr algn="ctr">
                        <a:lnSpc>
                          <a:spcPct val="115000"/>
                        </a:lnSpc>
                        <a:spcAft>
                          <a:spcPts val="0"/>
                        </a:spcAft>
                      </a:pPr>
                      <a:r>
                        <a:rPr lang="es-ES_tradnl" sz="1000">
                          <a:effectLst/>
                        </a:rPr>
                        <a:t>EDUACIÓN FÍSICA</a:t>
                      </a:r>
                      <a:endParaRPr lang="es-ES"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S_tradnl" sz="1000">
                          <a:effectLst/>
                        </a:rPr>
                        <a:t>1 (DEFINITIVO)</a:t>
                      </a:r>
                      <a:endParaRPr lang="es-ES" sz="1100">
                        <a:effectLst/>
                        <a:latin typeface="Calibri"/>
                        <a:ea typeface="Calibri"/>
                        <a:cs typeface="Times New Roman"/>
                      </a:endParaRPr>
                    </a:p>
                  </a:txBody>
                  <a:tcPr marL="68580" marR="68580" marT="0" marB="0" anchor="ctr"/>
                </a:tc>
              </a:tr>
              <a:tr h="0">
                <a:tc>
                  <a:txBody>
                    <a:bodyPr/>
                    <a:lstStyle/>
                    <a:p>
                      <a:pPr algn="ctr">
                        <a:lnSpc>
                          <a:spcPct val="115000"/>
                        </a:lnSpc>
                        <a:spcAft>
                          <a:spcPts val="0"/>
                        </a:spcAft>
                      </a:pPr>
                      <a:r>
                        <a:rPr lang="es-ES_tradnl" sz="1000">
                          <a:effectLst/>
                        </a:rPr>
                        <a:t>PT</a:t>
                      </a:r>
                      <a:endParaRPr lang="es-ES"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S_tradnl" sz="1000">
                          <a:effectLst/>
                        </a:rPr>
                        <a:t>1 (DEFINITIVO)</a:t>
                      </a:r>
                      <a:endParaRPr lang="es-ES" sz="1100">
                        <a:effectLst/>
                        <a:latin typeface="Calibri"/>
                        <a:ea typeface="Calibri"/>
                        <a:cs typeface="Times New Roman"/>
                      </a:endParaRPr>
                    </a:p>
                  </a:txBody>
                  <a:tcPr marL="68580" marR="68580" marT="0" marB="0" anchor="ctr"/>
                </a:tc>
              </a:tr>
              <a:tr h="0">
                <a:tc>
                  <a:txBody>
                    <a:bodyPr/>
                    <a:lstStyle/>
                    <a:p>
                      <a:pPr algn="ctr">
                        <a:lnSpc>
                          <a:spcPct val="115000"/>
                        </a:lnSpc>
                        <a:spcAft>
                          <a:spcPts val="0"/>
                        </a:spcAft>
                      </a:pPr>
                      <a:r>
                        <a:rPr lang="es-ES_tradnl" sz="1000">
                          <a:effectLst/>
                        </a:rPr>
                        <a:t>AL</a:t>
                      </a:r>
                      <a:endParaRPr lang="es-ES"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S_tradnl" sz="1000">
                          <a:effectLst/>
                        </a:rPr>
                        <a:t>1 (DEFINITIVO)</a:t>
                      </a:r>
                      <a:endParaRPr lang="es-ES" sz="1100">
                        <a:effectLst/>
                        <a:latin typeface="Calibri"/>
                        <a:ea typeface="Calibri"/>
                        <a:cs typeface="Times New Roman"/>
                      </a:endParaRPr>
                    </a:p>
                  </a:txBody>
                  <a:tcPr marL="68580" marR="68580" marT="0" marB="0" anchor="ctr"/>
                </a:tc>
              </a:tr>
              <a:tr h="0">
                <a:tc>
                  <a:txBody>
                    <a:bodyPr/>
                    <a:lstStyle/>
                    <a:p>
                      <a:pPr algn="ctr">
                        <a:lnSpc>
                          <a:spcPct val="115000"/>
                        </a:lnSpc>
                        <a:spcAft>
                          <a:spcPts val="0"/>
                        </a:spcAft>
                      </a:pPr>
                      <a:r>
                        <a:rPr lang="es-ES_tradnl" sz="1000">
                          <a:effectLst/>
                        </a:rPr>
                        <a:t>RELIGIÓN</a:t>
                      </a:r>
                      <a:endParaRPr lang="es-ES"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S_tradnl" sz="1000" dirty="0">
                          <a:effectLst/>
                        </a:rPr>
                        <a:t>1 (DEFINITIVO)</a:t>
                      </a:r>
                      <a:endParaRPr lang="es-ES" sz="1100"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905408884"/>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lvl="0"/>
            <a:r>
              <a:rPr lang="es-ES" sz="2400" b="1" dirty="0"/>
              <a:t>MEDIDAS ESPECÍFICAS DE FORMACIÓN DEL PROFESORADO VINCULADAS AL PROYECTO DE AUTONOMÍA</a:t>
            </a:r>
            <a:endParaRPr lang="es-ES" sz="2400" dirty="0"/>
          </a:p>
        </p:txBody>
      </p:sp>
      <p:sp>
        <p:nvSpPr>
          <p:cNvPr id="3" name="2 Marcador de contenido"/>
          <p:cNvSpPr>
            <a:spLocks noGrp="1"/>
          </p:cNvSpPr>
          <p:nvPr>
            <p:ph idx="1"/>
          </p:nvPr>
        </p:nvSpPr>
        <p:spPr/>
        <p:txBody>
          <a:bodyPr>
            <a:normAutofit fontScale="77500" lnSpcReduction="20000"/>
          </a:bodyPr>
          <a:lstStyle/>
          <a:p>
            <a:r>
              <a:rPr lang="es-ES" dirty="0"/>
              <a:t>La provisionalidad del principal maestro implicado en el desarrollo de nuestro Proyecto de Autonomía hace que resulte imposible prever las necesidades de formación y establecer medidas de formación del profesorado a priori de su incorporación.</a:t>
            </a:r>
          </a:p>
          <a:p>
            <a:r>
              <a:rPr lang="es-ES" dirty="0"/>
              <a:t>S</a:t>
            </a:r>
            <a:r>
              <a:rPr lang="es-ES" dirty="0" smtClean="0"/>
              <a:t>e </a:t>
            </a:r>
            <a:r>
              <a:rPr lang="es-ES" dirty="0"/>
              <a:t>pretende fomentar la participación del profesorado de centro en las actividades de formación desarrolladas por  el CFIE que  se consideren necesarios para la adecuada implantación y seguimiento del proyecto, así como actividades específicas encaminadas a mejorar la formación didáctica y metodológica del maestro/a del área de Inglés.</a:t>
            </a:r>
          </a:p>
          <a:p>
            <a:endParaRPr lang="es-ES" dirty="0"/>
          </a:p>
        </p:txBody>
      </p:sp>
    </p:spTree>
    <p:extLst>
      <p:ext uri="{BB962C8B-B14F-4D97-AF65-F5344CB8AC3E}">
        <p14:creationId xmlns:p14="http://schemas.microsoft.com/office/powerpoint/2010/main" val="225685789"/>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b="1" dirty="0"/>
              <a:t>PROCEDIMIENTO PARA INFORMAR DEL DESARROLLO Y RESULTADOS </a:t>
            </a:r>
            <a:endParaRPr lang="es-ES" sz="3200" dirty="0"/>
          </a:p>
        </p:txBody>
      </p:sp>
      <p:sp>
        <p:nvSpPr>
          <p:cNvPr id="3" name="2 Marcador de contenido"/>
          <p:cNvSpPr>
            <a:spLocks noGrp="1"/>
          </p:cNvSpPr>
          <p:nvPr>
            <p:ph idx="1"/>
          </p:nvPr>
        </p:nvSpPr>
        <p:spPr/>
        <p:txBody>
          <a:bodyPr>
            <a:normAutofit fontScale="77500" lnSpcReduction="20000"/>
          </a:bodyPr>
          <a:lstStyle/>
          <a:p>
            <a:r>
              <a:rPr lang="es-ES" dirty="0"/>
              <a:t>La información a las </a:t>
            </a:r>
            <a:r>
              <a:rPr lang="es-ES" dirty="0" smtClean="0"/>
              <a:t>familias se </a:t>
            </a:r>
            <a:r>
              <a:rPr lang="es-ES" dirty="0"/>
              <a:t>realizará a través de los medios habituales de comunicación utilizados por el Centro. </a:t>
            </a:r>
          </a:p>
          <a:p>
            <a:r>
              <a:rPr lang="es-ES" dirty="0"/>
              <a:t>Información al sector de padres del Consejo Escolar en convocatoria del mismo.</a:t>
            </a:r>
          </a:p>
          <a:p>
            <a:r>
              <a:rPr lang="es-ES" dirty="0"/>
              <a:t>Información y comunicación al AMPA del Centro a través de una reunión con la junta directiva.</a:t>
            </a:r>
          </a:p>
          <a:p>
            <a:r>
              <a:rPr lang="es-ES" dirty="0"/>
              <a:t>Información a la comunidad educativa en general a través del grupo cerrado de Facebook.</a:t>
            </a:r>
          </a:p>
          <a:p>
            <a:r>
              <a:rPr lang="es-ES" dirty="0"/>
              <a:t>Información pública a través de la página abierta de Facebook y la publicación en la web del Centro.</a:t>
            </a:r>
          </a:p>
          <a:p>
            <a:r>
              <a:rPr lang="es-ES" dirty="0"/>
              <a:t>Inclusión en los carteles promocionales del Centro difundidos durante el  periodo de matriculación.</a:t>
            </a:r>
          </a:p>
          <a:p>
            <a:endParaRPr lang="es-ES" dirty="0"/>
          </a:p>
        </p:txBody>
      </p:sp>
    </p:spTree>
    <p:extLst>
      <p:ext uri="{BB962C8B-B14F-4D97-AF65-F5344CB8AC3E}">
        <p14:creationId xmlns:p14="http://schemas.microsoft.com/office/powerpoint/2010/main" val="3920611561"/>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91</TotalTime>
  <Words>992</Words>
  <Application>Microsoft Office PowerPoint</Application>
  <PresentationFormat>Presentación en pantalla (4:3)</PresentationFormat>
  <Paragraphs>263</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Austin</vt:lpstr>
      <vt:lpstr>Presentación de PowerPoint</vt:lpstr>
      <vt:lpstr>FUNCIONAMIENTO DEL CENTRO</vt:lpstr>
      <vt:lpstr>RENDIMIENTO ESCOLAR </vt:lpstr>
      <vt:lpstr> JUSTIFICACIÓN DEL PROYECTO</vt:lpstr>
      <vt:lpstr>MARCO TEMPORAL </vt:lpstr>
      <vt:lpstr>OBJETIVOS</vt:lpstr>
      <vt:lpstr>  PROPUESTA PEDAGÓGICO CURRICULAR</vt:lpstr>
      <vt:lpstr>PROPUESTA ORGANIZATIVA </vt:lpstr>
      <vt:lpstr>Presentación de PowerPoint</vt:lpstr>
      <vt:lpstr>RECURSO HUMANOS</vt:lpstr>
      <vt:lpstr>MEDIDAS ESPECÍFICAS DE FORMACIÓN DEL PROFESORADO VINCULADAS AL PROYECTO DE AUTONOMÍA</vt:lpstr>
      <vt:lpstr>PROCEDIMIENTO PARA INFORMAR DEL DESARROLLO Y RESULTADOS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usuario01</dc:creator>
  <cp:lastModifiedBy>usuario01</cp:lastModifiedBy>
  <cp:revision>10</cp:revision>
  <dcterms:created xsi:type="dcterms:W3CDTF">2018-12-15T19:51:22Z</dcterms:created>
  <dcterms:modified xsi:type="dcterms:W3CDTF">2019-10-10T14:05:00Z</dcterms:modified>
</cp:coreProperties>
</file>